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59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30" r:id="rId19"/>
    <p:sldId id="328" r:id="rId20"/>
    <p:sldId id="329" r:id="rId21"/>
    <p:sldId id="26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263" r:id="rId31"/>
    <p:sldId id="341" r:id="rId32"/>
    <p:sldId id="339" r:id="rId33"/>
    <p:sldId id="340" r:id="rId34"/>
    <p:sldId id="30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7" autoAdjust="0"/>
    <p:restoredTop sz="94660"/>
  </p:normalViewPr>
  <p:slideViewPr>
    <p:cSldViewPr snapToGrid="0">
      <p:cViewPr>
        <p:scale>
          <a:sx n="100" d="100"/>
          <a:sy n="100" d="100"/>
        </p:scale>
        <p:origin x="87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A4BEB-1003-4A9D-B626-4EBDF636CF3E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AD186-DC45-426C-9684-D27B703F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6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5EAE72F-FA56-42FD-8C05-F6F24318569F}" type="slidenum">
              <a:rPr lang="en-US" sz="1100"/>
              <a:pPr/>
              <a:t>26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163652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C218E21-3036-4CAD-9888-DD0B90A8A7C2}" type="slidenum">
              <a:rPr lang="en-US" sz="1100"/>
              <a:pPr/>
              <a:t>27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46662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5EBCCDF-FE78-4A9E-8044-DF50B3427BB1}" type="slidenum">
              <a:rPr lang="en-US" sz="1100"/>
              <a:pPr/>
              <a:t>28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848539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0C0A11-1FB2-4EF7-8A91-81A0DDD08F89}" type="slidenum">
              <a:rPr lang="en-US" sz="1100"/>
              <a:pPr/>
              <a:t>29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123295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0C0A11-1FB2-4EF7-8A91-81A0DDD08F89}" type="slidenum">
              <a:rPr lang="en-US" sz="1100"/>
              <a:pPr/>
              <a:t>32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62026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1623-3F59-408E-956C-CE4713E23B3E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42F6-F4BB-49DB-BB64-20547135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8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1623-3F59-408E-956C-CE4713E23B3E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42F6-F4BB-49DB-BB64-20547135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9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1623-3F59-408E-956C-CE4713E23B3E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42F6-F4BB-49DB-BB64-20547135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4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1623-3F59-408E-956C-CE4713E23B3E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42F6-F4BB-49DB-BB64-20547135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9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1623-3F59-408E-956C-CE4713E23B3E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42F6-F4BB-49DB-BB64-20547135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0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1623-3F59-408E-956C-CE4713E23B3E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42F6-F4BB-49DB-BB64-20547135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2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1623-3F59-408E-956C-CE4713E23B3E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42F6-F4BB-49DB-BB64-20547135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5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1623-3F59-408E-956C-CE4713E23B3E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42F6-F4BB-49DB-BB64-20547135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4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1623-3F59-408E-956C-CE4713E23B3E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42F6-F4BB-49DB-BB64-20547135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1623-3F59-408E-956C-CE4713E23B3E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42F6-F4BB-49DB-BB64-20547135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9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1623-3F59-408E-956C-CE4713E23B3E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42F6-F4BB-49DB-BB64-20547135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2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91623-3F59-408E-956C-CE4713E23B3E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742F6-F4BB-49DB-BB64-20547135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1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ZqnYG6A0x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favGw3w4nH8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KZ9U1DCHmo" TargetMode="External"/><Relationship Id="rId7" Type="http://schemas.openxmlformats.org/officeDocument/2006/relationships/hyperlink" Target="http://www.youtube.com/watch?v=YTYQuESBvb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OPa8qgm-yI" TargetMode="External"/><Relationship Id="rId5" Type="http://schemas.openxmlformats.org/officeDocument/2006/relationships/hyperlink" Target="https://www.youtube.com/watch?v=qgPmbFlXlAs" TargetMode="External"/><Relationship Id="rId4" Type="http://schemas.openxmlformats.org/officeDocument/2006/relationships/hyperlink" Target="https://www.youtube.com/watch?v=YCEW0MFn-d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836" y="-6445"/>
            <a:ext cx="4364164" cy="2292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826042"/>
            <a:ext cx="5339246" cy="3031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270" y="1812175"/>
            <a:ext cx="10948736" cy="2784764"/>
          </a:xfrm>
        </p:spPr>
        <p:txBody>
          <a:bodyPr>
            <a:noAutofit/>
          </a:bodyPr>
          <a:lstStyle/>
          <a:p>
            <a:r>
              <a:rPr lang="en-US" b="1" dirty="0" smtClean="0"/>
              <a:t>CSE3046 Project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Building a Database-Driven </a:t>
            </a:r>
            <a:r>
              <a:rPr lang="en-US" dirty="0"/>
              <a:t>Web-based Information </a:t>
            </a:r>
            <a:r>
              <a:rPr lang="en-US" dirty="0" smtClean="0"/>
              <a:t>system</a:t>
            </a:r>
            <a:endParaRPr lang="en-US" sz="4400" dirty="0"/>
          </a:p>
        </p:txBody>
      </p:sp>
      <p:pic>
        <p:nvPicPr>
          <p:cNvPr id="1026" name="Picture 2" descr="Image result for university of notre dam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6300" y="5573880"/>
            <a:ext cx="36957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26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14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Our Expectations: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Stage 4: </a:t>
            </a:r>
            <a:r>
              <a:rPr lang="en-US" dirty="0" smtClean="0"/>
              <a:t>(80%)</a:t>
            </a:r>
            <a:endParaRPr lang="en-US" dirty="0"/>
          </a:p>
          <a:p>
            <a:pPr lvl="1"/>
            <a:r>
              <a:rPr lang="en-US" dirty="0"/>
              <a:t>Final </a:t>
            </a:r>
            <a:r>
              <a:rPr lang="en-US" dirty="0" smtClean="0"/>
              <a:t>Demo: 65%</a:t>
            </a:r>
            <a:endParaRPr lang="en-US" dirty="0"/>
          </a:p>
          <a:p>
            <a:pPr lvl="2"/>
            <a:r>
              <a:rPr lang="en-US" dirty="0"/>
              <a:t>Everything should be working</a:t>
            </a:r>
          </a:p>
          <a:p>
            <a:pPr lvl="1"/>
            <a:r>
              <a:rPr lang="en-US" dirty="0"/>
              <a:t>Final </a:t>
            </a:r>
            <a:r>
              <a:rPr lang="en-US" dirty="0" smtClean="0"/>
              <a:t>Report: 5</a:t>
            </a:r>
            <a:r>
              <a:rPr lang="en-US" dirty="0"/>
              <a:t>%</a:t>
            </a:r>
          </a:p>
          <a:p>
            <a:pPr lvl="2"/>
            <a:r>
              <a:rPr lang="en-US" dirty="0"/>
              <a:t>Review on the details of the implementation process</a:t>
            </a:r>
          </a:p>
          <a:p>
            <a:pPr lvl="2"/>
            <a:r>
              <a:rPr lang="en-US" dirty="0"/>
              <a:t>Review on Challenges</a:t>
            </a:r>
          </a:p>
          <a:p>
            <a:pPr lvl="2"/>
            <a:r>
              <a:rPr lang="en-US" dirty="0"/>
              <a:t>Any deviation from plan and the reason</a:t>
            </a:r>
          </a:p>
          <a:p>
            <a:pPr lvl="1"/>
            <a:r>
              <a:rPr lang="en-US" dirty="0" smtClean="0"/>
              <a:t>Demo: 10%</a:t>
            </a:r>
            <a:endParaRPr lang="en-US" dirty="0"/>
          </a:p>
          <a:p>
            <a:pPr lvl="2"/>
            <a:r>
              <a:rPr lang="en-US" dirty="0"/>
              <a:t>2-3 minute </a:t>
            </a:r>
            <a:r>
              <a:rPr lang="en-US" dirty="0" err="1"/>
              <a:t>Youtube</a:t>
            </a:r>
            <a:r>
              <a:rPr lang="en-US" dirty="0"/>
              <a:t> video </a:t>
            </a:r>
          </a:p>
          <a:p>
            <a:pPr lvl="3"/>
            <a:endParaRPr lang="en-US" dirty="0"/>
          </a:p>
          <a:p>
            <a:pPr marL="0" indent="0">
              <a:buNone/>
            </a:pPr>
            <a:r>
              <a:rPr lang="en-US" dirty="0"/>
              <a:t>You need to have a complete working system to get passing grade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06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14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other interesting projects from the past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Vantage</a:t>
            </a:r>
          </a:p>
          <a:p>
            <a:pPr lvl="1"/>
            <a:r>
              <a:rPr lang="en-US" dirty="0">
                <a:hlinkClick r:id="rId3"/>
              </a:rPr>
              <a:t>https://www.youtube.com/watch?v=7ZqnYG6A0xU</a:t>
            </a:r>
            <a:r>
              <a:rPr lang="en-US" dirty="0"/>
              <a:t> </a:t>
            </a:r>
          </a:p>
          <a:p>
            <a:r>
              <a:rPr lang="en-US" sz="2400" dirty="0"/>
              <a:t>Inventory Bank</a:t>
            </a:r>
          </a:p>
          <a:p>
            <a:pPr lvl="1"/>
            <a:r>
              <a:rPr lang="en-US" dirty="0">
                <a:hlinkClick r:id="rId4"/>
              </a:rPr>
              <a:t>http://www.youtube.com/watch?v=favGw3w4nH8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Remember: This is your chance to work on your dream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4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14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Requirements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4 </a:t>
            </a:r>
            <a:r>
              <a:rPr lang="en-US" dirty="0"/>
              <a:t>Basic functions:</a:t>
            </a:r>
          </a:p>
          <a:p>
            <a:pPr lvl="1"/>
            <a:r>
              <a:rPr lang="en-US" dirty="0"/>
              <a:t>Insert records to the database</a:t>
            </a:r>
          </a:p>
          <a:p>
            <a:pPr lvl="1"/>
            <a:r>
              <a:rPr lang="en-US" dirty="0"/>
              <a:t>Search the database and print returned results</a:t>
            </a:r>
          </a:p>
          <a:p>
            <a:pPr lvl="2"/>
            <a:r>
              <a:rPr lang="en-US" dirty="0"/>
              <a:t>Must demo several interesting queries</a:t>
            </a:r>
          </a:p>
          <a:p>
            <a:pPr lvl="2"/>
            <a:r>
              <a:rPr lang="en-US" dirty="0"/>
              <a:t>At least one query must involve join of multiple tables</a:t>
            </a:r>
          </a:p>
          <a:p>
            <a:pPr lvl="2"/>
            <a:r>
              <a:rPr lang="en-US" dirty="0"/>
              <a:t>Must have real data in the system</a:t>
            </a:r>
          </a:p>
          <a:p>
            <a:pPr lvl="1"/>
            <a:r>
              <a:rPr lang="en-US" dirty="0"/>
              <a:t>Show how to update records</a:t>
            </a:r>
          </a:p>
          <a:p>
            <a:pPr lvl="1"/>
            <a:r>
              <a:rPr lang="en-US" dirty="0"/>
              <a:t>Show how to delete records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5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14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Requirements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 advanced functions:</a:t>
            </a:r>
          </a:p>
          <a:p>
            <a:pPr lvl="1"/>
            <a:r>
              <a:rPr lang="en-US" dirty="0"/>
              <a:t>Should be relevant and useful for your application</a:t>
            </a:r>
          </a:p>
          <a:p>
            <a:pPr lvl="1"/>
            <a:r>
              <a:rPr lang="en-US" dirty="0"/>
              <a:t>Don’t exist in equivalent web sites/applications</a:t>
            </a:r>
          </a:p>
          <a:p>
            <a:pPr lvl="1"/>
            <a:r>
              <a:rPr lang="en-US" dirty="0"/>
              <a:t>Go beyond the basic functions</a:t>
            </a:r>
          </a:p>
          <a:p>
            <a:pPr lvl="1"/>
            <a:r>
              <a:rPr lang="en-US" dirty="0"/>
              <a:t>Should be technically challenging</a:t>
            </a:r>
          </a:p>
          <a:p>
            <a:pPr lvl="2"/>
            <a:r>
              <a:rPr lang="en-US" dirty="0"/>
              <a:t>Need to spend some significant time (at least 2-3 days of work for the whole team per advanced function) to implement</a:t>
            </a:r>
          </a:p>
          <a:p>
            <a:pPr lvl="2"/>
            <a:r>
              <a:rPr lang="en-US" dirty="0"/>
              <a:t>You should be able to define the technically challenging problem and your solution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47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14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Requirements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2 advanced functions:</a:t>
            </a:r>
          </a:p>
          <a:p>
            <a:pPr lvl="1"/>
            <a:r>
              <a:rPr lang="en-US" dirty="0"/>
              <a:t>Using 3rd party API (e.g. Google Map API,…) will get you no points unless you do some challenging stuff on preparing/analyzing the require data</a:t>
            </a:r>
          </a:p>
          <a:p>
            <a:pPr marL="0" indent="0">
              <a:buNone/>
            </a:pPr>
            <a:r>
              <a:rPr lang="en-US" dirty="0"/>
              <a:t>You need </a:t>
            </a:r>
            <a:r>
              <a:rPr lang="en-US" b="1" dirty="0"/>
              <a:t>real data </a:t>
            </a:r>
            <a:r>
              <a:rPr lang="en-US" dirty="0"/>
              <a:t>in the system. You can get that from any resource but there should be an easy automatic way to insert data whenever needed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200" i="1" dirty="0"/>
              <a:t>If you rely on users to enter data into your system, you must have your project up and running at least 1 week before your demo.</a:t>
            </a:r>
          </a:p>
          <a:p>
            <a:pPr marL="457200" lvl="1" indent="0">
              <a:buNone/>
            </a:pPr>
            <a:r>
              <a:rPr lang="en-US" sz="2200" i="1" dirty="0"/>
              <a:t>You can ask your friends, TAs, student of class to use your system but you are responsible to get real data into your system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14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Requirements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Examples:</a:t>
            </a:r>
          </a:p>
          <a:p>
            <a:pPr lvl="1"/>
            <a:r>
              <a:rPr lang="en-US" dirty="0"/>
              <a:t>Creative use of Google Maps</a:t>
            </a:r>
          </a:p>
          <a:p>
            <a:pPr lvl="2"/>
            <a:r>
              <a:rPr lang="en-US" dirty="0" err="1"/>
              <a:t>Pokedex</a:t>
            </a:r>
            <a:r>
              <a:rPr lang="en-US" dirty="0"/>
              <a:t>: Overlay </a:t>
            </a:r>
            <a:r>
              <a:rPr lang="en-US" dirty="0" err="1"/>
              <a:t>pokemon</a:t>
            </a:r>
            <a:r>
              <a:rPr lang="en-US" dirty="0"/>
              <a:t> world onto Google Map</a:t>
            </a:r>
          </a:p>
          <a:p>
            <a:pPr lvl="2"/>
            <a:r>
              <a:rPr lang="en-US" dirty="0"/>
              <a:t>Google Map itself receives 0 points</a:t>
            </a:r>
          </a:p>
          <a:p>
            <a:pPr lvl="1"/>
            <a:r>
              <a:rPr lang="en-US" dirty="0"/>
              <a:t>Cellphone App for iOS/Android can get you good grade</a:t>
            </a:r>
          </a:p>
          <a:p>
            <a:pPr lvl="1"/>
            <a:r>
              <a:rPr lang="en-US" dirty="0"/>
              <a:t>Not:</a:t>
            </a:r>
          </a:p>
          <a:p>
            <a:pPr lvl="2"/>
            <a:r>
              <a:rPr lang="en-US" dirty="0"/>
              <a:t>User-friendly interface</a:t>
            </a:r>
          </a:p>
          <a:p>
            <a:pPr lvl="2"/>
            <a:r>
              <a:rPr lang="en-US" dirty="0"/>
              <a:t>“I code the site with ajax”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3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14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Requirements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2" descr="Image result for you shall not p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235" y="0"/>
            <a:ext cx="132521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702235" y="2031094"/>
            <a:ext cx="13252167" cy="1502681"/>
          </a:xfrm>
          <a:prstGeom prst="rect">
            <a:avLst/>
          </a:prstGeom>
          <a:gradFill flip="none" rotWithShape="1">
            <a:gsLst>
              <a:gs pos="37000">
                <a:schemeClr val="tx1">
                  <a:alpha val="67000"/>
                </a:schemeClr>
              </a:gs>
              <a:gs pos="100000">
                <a:schemeClr val="tx1">
                  <a:alpha val="3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702235" y="2444527"/>
            <a:ext cx="12894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Maps does not count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19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1" y="-19050"/>
            <a:ext cx="12842697" cy="6858000"/>
          </a:xfrm>
        </p:spPr>
      </p:pic>
      <p:sp>
        <p:nvSpPr>
          <p:cNvPr id="9" name="Rectangle 8"/>
          <p:cNvSpPr/>
          <p:nvPr/>
        </p:nvSpPr>
        <p:spPr>
          <a:xfrm>
            <a:off x="-1" y="2031094"/>
            <a:ext cx="12763501" cy="1502681"/>
          </a:xfrm>
          <a:prstGeom prst="rect">
            <a:avLst/>
          </a:prstGeom>
          <a:gradFill flip="none" rotWithShape="1">
            <a:gsLst>
              <a:gs pos="37000">
                <a:schemeClr val="tx1">
                  <a:alpha val="67000"/>
                </a:schemeClr>
              </a:gs>
              <a:gs pos="100000">
                <a:schemeClr val="tx1">
                  <a:alpha val="3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2120714"/>
            <a:ext cx="12763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Seriously: You can use Google Maps if you want, but it will not count towards your advanced project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98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9F597D1-3242-4917-91B3-2C02E4EFACE4}"/>
              </a:ext>
            </a:extLst>
          </p:cNvPr>
          <p:cNvSpPr txBox="1"/>
          <p:nvPr/>
        </p:nvSpPr>
        <p:spPr>
          <a:xfrm>
            <a:off x="203200" y="243353"/>
            <a:ext cx="109855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Manipulation of Social News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9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the Web Works: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969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842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969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842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124200" y="1600200"/>
            <a:ext cx="655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Access the web app</a:t>
            </a:r>
          </a:p>
          <a:p>
            <a:pPr>
              <a:buFontTx/>
              <a:buNone/>
            </a:pPr>
            <a:r>
              <a:rPr lang="en-US" sz="2000"/>
              <a:t>Example: IE, Firefox, iPhone, Chrome, Android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124200" y="2898775"/>
            <a:ext cx="6553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Renders information, generates webpages</a:t>
            </a:r>
          </a:p>
          <a:p>
            <a:pPr>
              <a:buFontTx/>
              <a:buNone/>
            </a:pPr>
            <a:r>
              <a:rPr lang="en-US" sz="2000"/>
              <a:t>Example: HTML, DHTML, XML, Javascript</a:t>
            </a:r>
            <a:endParaRPr lang="en-US" sz="1800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124200" y="3975100"/>
            <a:ext cx="563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Manage data access, performs calculations, makes logical decisions</a:t>
            </a:r>
          </a:p>
          <a:p>
            <a:pPr>
              <a:buFontTx/>
              <a:buNone/>
            </a:pPr>
            <a:r>
              <a:rPr lang="en-US" sz="2000"/>
              <a:t>Example: ASP, PHP, Perl</a:t>
            </a:r>
            <a:endParaRPr lang="en-US" sz="1800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3124200" y="5418138"/>
            <a:ext cx="4610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Stores and manages data</a:t>
            </a:r>
          </a:p>
          <a:p>
            <a:pPr>
              <a:buFontTx/>
              <a:buNone/>
            </a:pPr>
            <a:r>
              <a:rPr lang="en-US" sz="2000"/>
              <a:t>Example: MySQL, Oracle</a:t>
            </a:r>
            <a:endParaRPr lang="en-US" sz="1800"/>
          </a:p>
        </p:txBody>
      </p:sp>
      <p:sp>
        <p:nvSpPr>
          <p:cNvPr id="20" name="Up-Down Arrow 3"/>
          <p:cNvSpPr>
            <a:spLocks noChangeArrowheads="1"/>
          </p:cNvSpPr>
          <p:nvPr/>
        </p:nvSpPr>
        <p:spPr bwMode="auto">
          <a:xfrm>
            <a:off x="16002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1" name="Up-Down Arrow 14"/>
          <p:cNvSpPr>
            <a:spLocks noChangeArrowheads="1"/>
          </p:cNvSpPr>
          <p:nvPr/>
        </p:nvSpPr>
        <p:spPr bwMode="auto">
          <a:xfrm>
            <a:off x="16002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2" name="Up-Down Arrow 15"/>
          <p:cNvSpPr>
            <a:spLocks noChangeArrowheads="1"/>
          </p:cNvSpPr>
          <p:nvPr/>
        </p:nvSpPr>
        <p:spPr bwMode="auto">
          <a:xfrm>
            <a:off x="16002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1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9F597D1-3242-4917-91B3-2C02E4EFACE4}"/>
              </a:ext>
            </a:extLst>
          </p:cNvPr>
          <p:cNvSpPr txBox="1"/>
          <p:nvPr/>
        </p:nvSpPr>
        <p:spPr>
          <a:xfrm>
            <a:off x="203200" y="243353"/>
            <a:ext cx="109855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Manipulation of Social News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9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the Web Works: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969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842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969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842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124200" y="1600200"/>
            <a:ext cx="518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Application is a website accessible via a web browser:</a:t>
            </a:r>
            <a:endParaRPr lang="en-US" sz="2000"/>
          </a:p>
        </p:txBody>
      </p:sp>
      <p:sp>
        <p:nvSpPr>
          <p:cNvPr id="17" name="Up-Down Arrow 3"/>
          <p:cNvSpPr>
            <a:spLocks noChangeArrowheads="1"/>
          </p:cNvSpPr>
          <p:nvPr/>
        </p:nvSpPr>
        <p:spPr bwMode="auto">
          <a:xfrm>
            <a:off x="16002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18" name="Up-Down Arrow 14"/>
          <p:cNvSpPr>
            <a:spLocks noChangeArrowheads="1"/>
          </p:cNvSpPr>
          <p:nvPr/>
        </p:nvSpPr>
        <p:spPr bwMode="auto">
          <a:xfrm>
            <a:off x="16002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19" name="Up-Down Arrow 15"/>
          <p:cNvSpPr>
            <a:spLocks noChangeArrowheads="1"/>
          </p:cNvSpPr>
          <p:nvPr/>
        </p:nvSpPr>
        <p:spPr bwMode="auto">
          <a:xfrm>
            <a:off x="16002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57200" y="1600200"/>
            <a:ext cx="2667000" cy="879475"/>
          </a:xfrm>
          <a:prstGeom prst="rect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743200"/>
            <a:ext cx="5506984" cy="315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11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Requirements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Build </a:t>
            </a:r>
            <a:r>
              <a:rPr lang="en-US" dirty="0"/>
              <a:t>a database-driven web-based info. system</a:t>
            </a:r>
          </a:p>
          <a:p>
            <a:pPr lvl="1"/>
            <a:r>
              <a:rPr lang="en-US" dirty="0"/>
              <a:t>Team work: 3-4 people</a:t>
            </a:r>
          </a:p>
          <a:p>
            <a:r>
              <a:rPr lang="en-US" dirty="0"/>
              <a:t>Goal:</a:t>
            </a:r>
          </a:p>
          <a:p>
            <a:pPr lvl="1"/>
            <a:r>
              <a:rPr lang="en-US" dirty="0"/>
              <a:t>Identify an application domain that:</a:t>
            </a:r>
          </a:p>
          <a:p>
            <a:pPr lvl="2"/>
            <a:r>
              <a:rPr lang="en-US" dirty="0"/>
              <a:t>Requires a database</a:t>
            </a:r>
          </a:p>
          <a:p>
            <a:pPr lvl="2"/>
            <a:r>
              <a:rPr lang="en-US" dirty="0"/>
              <a:t>Accessible over the web</a:t>
            </a:r>
          </a:p>
          <a:p>
            <a:pPr lvl="1"/>
            <a:r>
              <a:rPr lang="en-US" dirty="0"/>
              <a:t>Design the database</a:t>
            </a:r>
          </a:p>
          <a:p>
            <a:pPr lvl="1"/>
            <a:r>
              <a:rPr lang="en-US" dirty="0"/>
              <a:t>Define application functionalities</a:t>
            </a:r>
          </a:p>
          <a:p>
            <a:pPr lvl="1"/>
            <a:r>
              <a:rPr lang="en-US" dirty="0"/>
              <a:t>Implement</a:t>
            </a:r>
          </a:p>
          <a:p>
            <a:r>
              <a:rPr lang="en-US" dirty="0"/>
              <a:t>Milestone in 4 stages</a:t>
            </a:r>
          </a:p>
          <a:p>
            <a:pPr lvl="1"/>
            <a:r>
              <a:rPr lang="en-US" dirty="0"/>
              <a:t>Due dates on Web site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9F597D1-3242-4917-91B3-2C02E4EFACE4}"/>
              </a:ext>
            </a:extLst>
          </p:cNvPr>
          <p:cNvSpPr txBox="1"/>
          <p:nvPr/>
        </p:nvSpPr>
        <p:spPr>
          <a:xfrm>
            <a:off x="203200" y="243353"/>
            <a:ext cx="109855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Manipulation of Social News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9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the Web Works: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124200" y="2898775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Use HTML and Javascript to create Web site</a:t>
            </a:r>
            <a:endParaRPr lang="en-US" sz="1800"/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457200" y="2895600"/>
            <a:ext cx="2667000" cy="879475"/>
          </a:xfrm>
          <a:prstGeom prst="rect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59175"/>
            <a:ext cx="44196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969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842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5969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5842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19" name="Up-Down Arrow 3"/>
          <p:cNvSpPr>
            <a:spLocks noChangeArrowheads="1"/>
          </p:cNvSpPr>
          <p:nvPr/>
        </p:nvSpPr>
        <p:spPr bwMode="auto">
          <a:xfrm>
            <a:off x="16002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0" name="Up-Down Arrow 14"/>
          <p:cNvSpPr>
            <a:spLocks noChangeArrowheads="1"/>
          </p:cNvSpPr>
          <p:nvPr/>
        </p:nvSpPr>
        <p:spPr bwMode="auto">
          <a:xfrm>
            <a:off x="16002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1" name="Up-Down Arrow 15"/>
          <p:cNvSpPr>
            <a:spLocks noChangeArrowheads="1"/>
          </p:cNvSpPr>
          <p:nvPr/>
        </p:nvSpPr>
        <p:spPr bwMode="auto">
          <a:xfrm>
            <a:off x="16002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9F597D1-3242-4917-91B3-2C02E4EFACE4}"/>
              </a:ext>
            </a:extLst>
          </p:cNvPr>
          <p:cNvSpPr txBox="1"/>
          <p:nvPr/>
        </p:nvSpPr>
        <p:spPr>
          <a:xfrm>
            <a:off x="203200" y="243353"/>
            <a:ext cx="109855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Manipulation of Social News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9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the Web Works: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016" y="1740782"/>
            <a:ext cx="5506984" cy="3159125"/>
          </a:xfrm>
          <a:prstGeom prst="rect">
            <a:avLst/>
          </a:prstGeom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124200" y="4876800"/>
            <a:ext cx="563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PHP, et al., takes a string input and makes a SQL query</a:t>
            </a:r>
            <a:endParaRPr lang="en-US" sz="180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457200" y="4149725"/>
            <a:ext cx="2667000" cy="879475"/>
          </a:xfrm>
          <a:prstGeom prst="rect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3276600" y="2296563"/>
            <a:ext cx="2057400" cy="446638"/>
          </a:xfrm>
          <a:prstGeom prst="rect">
            <a:avLst/>
          </a:prstGeom>
          <a:noFill/>
          <a:ln w="317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969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5842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5969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5842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21" name="Up-Down Arrow 3"/>
          <p:cNvSpPr>
            <a:spLocks noChangeArrowheads="1"/>
          </p:cNvSpPr>
          <p:nvPr/>
        </p:nvSpPr>
        <p:spPr bwMode="auto">
          <a:xfrm>
            <a:off x="16002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2" name="Up-Down Arrow 14"/>
          <p:cNvSpPr>
            <a:spLocks noChangeArrowheads="1"/>
          </p:cNvSpPr>
          <p:nvPr/>
        </p:nvSpPr>
        <p:spPr bwMode="auto">
          <a:xfrm>
            <a:off x="16002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3" name="Up-Down Arrow 15"/>
          <p:cNvSpPr>
            <a:spLocks noChangeArrowheads="1"/>
          </p:cNvSpPr>
          <p:nvPr/>
        </p:nvSpPr>
        <p:spPr bwMode="auto">
          <a:xfrm>
            <a:off x="16002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9F597D1-3242-4917-91B3-2C02E4EFACE4}"/>
              </a:ext>
            </a:extLst>
          </p:cNvPr>
          <p:cNvSpPr txBox="1"/>
          <p:nvPr/>
        </p:nvSpPr>
        <p:spPr>
          <a:xfrm>
            <a:off x="203200" y="243353"/>
            <a:ext cx="109855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Manipulation of Social News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9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the Web Works: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3124200" y="5602288"/>
            <a:ext cx="617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dirty="0" err="1" smtClean="0"/>
              <a:t>Mysql</a:t>
            </a:r>
            <a:r>
              <a:rPr lang="en-US" dirty="0" smtClean="0"/>
              <a:t> processes </a:t>
            </a:r>
            <a:r>
              <a:rPr lang="en-US" dirty="0"/>
              <a:t>the query and returns results</a:t>
            </a:r>
            <a:endParaRPr lang="en-US" sz="1800" dirty="0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457200" y="5410200"/>
            <a:ext cx="2667000" cy="879475"/>
          </a:xfrm>
          <a:prstGeom prst="rect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5969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5842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5969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5842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30" name="Up-Down Arrow 3"/>
          <p:cNvSpPr>
            <a:spLocks noChangeArrowheads="1"/>
          </p:cNvSpPr>
          <p:nvPr/>
        </p:nvSpPr>
        <p:spPr bwMode="auto">
          <a:xfrm>
            <a:off x="16002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31" name="Up-Down Arrow 14"/>
          <p:cNvSpPr>
            <a:spLocks noChangeArrowheads="1"/>
          </p:cNvSpPr>
          <p:nvPr/>
        </p:nvSpPr>
        <p:spPr bwMode="auto">
          <a:xfrm>
            <a:off x="16002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32" name="Up-Down Arrow 15"/>
          <p:cNvSpPr>
            <a:spLocks noChangeArrowheads="1"/>
          </p:cNvSpPr>
          <p:nvPr/>
        </p:nvSpPr>
        <p:spPr bwMode="auto">
          <a:xfrm>
            <a:off x="16002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9F597D1-3242-4917-91B3-2C02E4EFACE4}"/>
              </a:ext>
            </a:extLst>
          </p:cNvPr>
          <p:cNvSpPr txBox="1"/>
          <p:nvPr/>
        </p:nvSpPr>
        <p:spPr>
          <a:xfrm>
            <a:off x="203200" y="243353"/>
            <a:ext cx="109855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Manipulation of Social News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9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the Web Works: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900" y="1735491"/>
            <a:ext cx="5562481" cy="3182584"/>
          </a:xfrm>
          <a:prstGeom prst="rect">
            <a:avLst/>
          </a:prstGeom>
        </p:spPr>
      </p:pic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3124200" y="4948238"/>
            <a:ext cx="5638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PHP, et al., processes the results, i.e., turns database objects into book records</a:t>
            </a:r>
            <a:endParaRPr lang="en-US" sz="1800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457200" y="4149725"/>
            <a:ext cx="2667000" cy="879475"/>
          </a:xfrm>
          <a:prstGeom prst="rect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4650899" y="2699280"/>
            <a:ext cx="2740501" cy="2218795"/>
          </a:xfrm>
          <a:prstGeom prst="rect">
            <a:avLst/>
          </a:prstGeom>
          <a:noFill/>
          <a:ln w="317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5969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5842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5969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842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32" name="Up-Down Arrow 3"/>
          <p:cNvSpPr>
            <a:spLocks noChangeArrowheads="1"/>
          </p:cNvSpPr>
          <p:nvPr/>
        </p:nvSpPr>
        <p:spPr bwMode="auto">
          <a:xfrm>
            <a:off x="16002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33" name="Up-Down Arrow 14"/>
          <p:cNvSpPr>
            <a:spLocks noChangeArrowheads="1"/>
          </p:cNvSpPr>
          <p:nvPr/>
        </p:nvSpPr>
        <p:spPr bwMode="auto">
          <a:xfrm>
            <a:off x="16002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34" name="Up-Down Arrow 15"/>
          <p:cNvSpPr>
            <a:spLocks noChangeArrowheads="1"/>
          </p:cNvSpPr>
          <p:nvPr/>
        </p:nvSpPr>
        <p:spPr bwMode="auto">
          <a:xfrm>
            <a:off x="16002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5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9F597D1-3242-4917-91B3-2C02E4EFACE4}"/>
              </a:ext>
            </a:extLst>
          </p:cNvPr>
          <p:cNvSpPr txBox="1"/>
          <p:nvPr/>
        </p:nvSpPr>
        <p:spPr>
          <a:xfrm>
            <a:off x="203200" y="243353"/>
            <a:ext cx="109855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Manipulation of Social News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9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the Web Works: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3124200" y="2898775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HTML and Javascript render the results</a:t>
            </a:r>
            <a:endParaRPr lang="en-US" sz="1800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457200" y="2895600"/>
            <a:ext cx="2667000" cy="879475"/>
          </a:xfrm>
          <a:prstGeom prst="rect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59175"/>
            <a:ext cx="44196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5969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5842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5969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5842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31" name="Up-Down Arrow 3"/>
          <p:cNvSpPr>
            <a:spLocks noChangeArrowheads="1"/>
          </p:cNvSpPr>
          <p:nvPr/>
        </p:nvSpPr>
        <p:spPr bwMode="auto">
          <a:xfrm>
            <a:off x="16002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32" name="Up-Down Arrow 14"/>
          <p:cNvSpPr>
            <a:spLocks noChangeArrowheads="1"/>
          </p:cNvSpPr>
          <p:nvPr/>
        </p:nvSpPr>
        <p:spPr bwMode="auto">
          <a:xfrm>
            <a:off x="16002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33" name="Up-Down Arrow 15"/>
          <p:cNvSpPr>
            <a:spLocks noChangeArrowheads="1"/>
          </p:cNvSpPr>
          <p:nvPr/>
        </p:nvSpPr>
        <p:spPr bwMode="auto">
          <a:xfrm>
            <a:off x="16002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9F597D1-3242-4917-91B3-2C02E4EFACE4}"/>
              </a:ext>
            </a:extLst>
          </p:cNvPr>
          <p:cNvSpPr txBox="1"/>
          <p:nvPr/>
        </p:nvSpPr>
        <p:spPr>
          <a:xfrm>
            <a:off x="203200" y="243353"/>
            <a:ext cx="109855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Manipulation of Social News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9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the Web Works: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276600" y="1822450"/>
            <a:ext cx="563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Client displays the results</a:t>
            </a:r>
            <a:endParaRPr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57200" y="1635125"/>
            <a:ext cx="2667000" cy="879475"/>
          </a:xfrm>
          <a:prstGeom prst="rect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969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842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5969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842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23" name="Up-Down Arrow 3"/>
          <p:cNvSpPr>
            <a:spLocks noChangeArrowheads="1"/>
          </p:cNvSpPr>
          <p:nvPr/>
        </p:nvSpPr>
        <p:spPr bwMode="auto">
          <a:xfrm>
            <a:off x="16002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34" name="Up-Down Arrow 14"/>
          <p:cNvSpPr>
            <a:spLocks noChangeArrowheads="1"/>
          </p:cNvSpPr>
          <p:nvPr/>
        </p:nvSpPr>
        <p:spPr bwMode="auto">
          <a:xfrm>
            <a:off x="16002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35" name="Up-Down Arrow 15"/>
          <p:cNvSpPr>
            <a:spLocks noChangeArrowheads="1"/>
          </p:cNvSpPr>
          <p:nvPr/>
        </p:nvSpPr>
        <p:spPr bwMode="auto">
          <a:xfrm>
            <a:off x="16002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244" y="2895600"/>
            <a:ext cx="5562481" cy="318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8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1" name="Rectangle 17"/>
          <p:cNvSpPr>
            <a:spLocks noChangeArrowheads="1"/>
          </p:cNvSpPr>
          <p:nvPr/>
        </p:nvSpPr>
        <p:spPr bwMode="auto">
          <a:xfrm>
            <a:off x="2514600" y="1635126"/>
            <a:ext cx="6553200" cy="209867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7662" name="Rectangle 19"/>
          <p:cNvSpPr>
            <a:spLocks noChangeArrowheads="1"/>
          </p:cNvSpPr>
          <p:nvPr/>
        </p:nvSpPr>
        <p:spPr bwMode="auto">
          <a:xfrm>
            <a:off x="2514600" y="4187826"/>
            <a:ext cx="6553200" cy="2098675"/>
          </a:xfrm>
          <a:prstGeom prst="rect">
            <a:avLst/>
          </a:prstGeom>
          <a:noFill/>
          <a:ln w="25400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7663" name="Rectangle 21"/>
          <p:cNvSpPr>
            <a:spLocks noChangeArrowheads="1"/>
          </p:cNvSpPr>
          <p:nvPr/>
        </p:nvSpPr>
        <p:spPr bwMode="auto">
          <a:xfrm>
            <a:off x="2628900" y="1709738"/>
            <a:ext cx="1028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</a:rPr>
              <a:t>Client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27664" name="Rectangle 22"/>
          <p:cNvSpPr>
            <a:spLocks noChangeArrowheads="1"/>
          </p:cNvSpPr>
          <p:nvPr/>
        </p:nvSpPr>
        <p:spPr bwMode="auto">
          <a:xfrm>
            <a:off x="2628900" y="4262438"/>
            <a:ext cx="1028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00B050"/>
                </a:solidFill>
              </a:rPr>
              <a:t>Server</a:t>
            </a:r>
            <a:endParaRPr lang="en-US" sz="1800">
              <a:solidFill>
                <a:srgbClr val="00B050"/>
              </a:solidFill>
            </a:endParaRPr>
          </a:p>
        </p:txBody>
      </p:sp>
      <p:sp>
        <p:nvSpPr>
          <p:cNvPr id="27665" name="Rectangle 23"/>
          <p:cNvSpPr>
            <a:spLocks noChangeArrowheads="1"/>
          </p:cNvSpPr>
          <p:nvPr/>
        </p:nvSpPr>
        <p:spPr bwMode="auto">
          <a:xfrm>
            <a:off x="5956300" y="3725863"/>
            <a:ext cx="2501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0070C0"/>
                </a:solidFill>
              </a:rPr>
              <a:t>Internet</a:t>
            </a:r>
            <a:endParaRPr lang="en-US" sz="1800">
              <a:solidFill>
                <a:srgbClr val="0070C0"/>
              </a:solidFill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7244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47117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47244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47117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25" name="Up-Down Arrow 3"/>
          <p:cNvSpPr>
            <a:spLocks noChangeArrowheads="1"/>
          </p:cNvSpPr>
          <p:nvPr/>
        </p:nvSpPr>
        <p:spPr bwMode="auto">
          <a:xfrm>
            <a:off x="5727700" y="2479676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6" name="Up-Down Arrow 14"/>
          <p:cNvSpPr>
            <a:spLocks noChangeArrowheads="1"/>
          </p:cNvSpPr>
          <p:nvPr/>
        </p:nvSpPr>
        <p:spPr bwMode="auto">
          <a:xfrm>
            <a:off x="5727700" y="3733801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7" name="Up-Down Arrow 15"/>
          <p:cNvSpPr>
            <a:spLocks noChangeArrowheads="1"/>
          </p:cNvSpPr>
          <p:nvPr/>
        </p:nvSpPr>
        <p:spPr bwMode="auto">
          <a:xfrm>
            <a:off x="5727700" y="4994276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F597D1-3242-4917-91B3-2C02E4EFACE4}"/>
              </a:ext>
            </a:extLst>
          </p:cNvPr>
          <p:cNvSpPr txBox="1"/>
          <p:nvPr/>
        </p:nvSpPr>
        <p:spPr>
          <a:xfrm>
            <a:off x="203200" y="243353"/>
            <a:ext cx="109855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Manipulation of Social News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17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to implement a Web Application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1"/>
          <p:cNvSpPr>
            <a:spLocks noChangeArrowheads="1"/>
          </p:cNvSpPr>
          <p:nvPr/>
        </p:nvSpPr>
        <p:spPr bwMode="auto">
          <a:xfrm>
            <a:off x="46355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6228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6355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46228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28681" name="Up-Down Arrow 3"/>
          <p:cNvSpPr>
            <a:spLocks noChangeArrowheads="1"/>
          </p:cNvSpPr>
          <p:nvPr/>
        </p:nvSpPr>
        <p:spPr bwMode="auto">
          <a:xfrm>
            <a:off x="5638800" y="2479676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8682" name="Up-Down Arrow 14"/>
          <p:cNvSpPr>
            <a:spLocks noChangeArrowheads="1"/>
          </p:cNvSpPr>
          <p:nvPr/>
        </p:nvSpPr>
        <p:spPr bwMode="auto">
          <a:xfrm>
            <a:off x="5638800" y="3733801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8683" name="Up-Down Arrow 15"/>
          <p:cNvSpPr>
            <a:spLocks noChangeArrowheads="1"/>
          </p:cNvSpPr>
          <p:nvPr/>
        </p:nvSpPr>
        <p:spPr bwMode="auto">
          <a:xfrm>
            <a:off x="5638800" y="4994276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8685" name="Rectangle 17"/>
          <p:cNvSpPr>
            <a:spLocks noChangeArrowheads="1"/>
          </p:cNvSpPr>
          <p:nvPr/>
        </p:nvSpPr>
        <p:spPr bwMode="auto">
          <a:xfrm>
            <a:off x="2514600" y="2895600"/>
            <a:ext cx="7848600" cy="838200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8686" name="Rectangle 21"/>
          <p:cNvSpPr>
            <a:spLocks noChangeArrowheads="1"/>
          </p:cNvSpPr>
          <p:nvPr/>
        </p:nvSpPr>
        <p:spPr bwMode="auto">
          <a:xfrm>
            <a:off x="2619375" y="2971801"/>
            <a:ext cx="1028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</a:rPr>
              <a:t>Client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28687" name="Rectangle 18"/>
          <p:cNvSpPr>
            <a:spLocks noChangeArrowheads="1"/>
          </p:cNvSpPr>
          <p:nvPr/>
        </p:nvSpPr>
        <p:spPr bwMode="auto">
          <a:xfrm>
            <a:off x="7077076" y="3084514"/>
            <a:ext cx="3362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HTML, JavaScript, CSS</a:t>
            </a:r>
            <a:endParaRPr lang="en-US" sz="1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F597D1-3242-4917-91B3-2C02E4EFACE4}"/>
              </a:ext>
            </a:extLst>
          </p:cNvPr>
          <p:cNvSpPr txBox="1"/>
          <p:nvPr/>
        </p:nvSpPr>
        <p:spPr>
          <a:xfrm>
            <a:off x="203200" y="243353"/>
            <a:ext cx="109855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Manipulation of Social News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16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to implement a Web Application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963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1"/>
          <p:cNvSpPr>
            <a:spLocks noChangeArrowheads="1"/>
          </p:cNvSpPr>
          <p:nvPr/>
        </p:nvSpPr>
        <p:spPr bwMode="auto">
          <a:xfrm>
            <a:off x="46355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6228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6355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46228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29705" name="Up-Down Arrow 3"/>
          <p:cNvSpPr>
            <a:spLocks noChangeArrowheads="1"/>
          </p:cNvSpPr>
          <p:nvPr/>
        </p:nvSpPr>
        <p:spPr bwMode="auto">
          <a:xfrm>
            <a:off x="5638800" y="2479676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9706" name="Up-Down Arrow 14"/>
          <p:cNvSpPr>
            <a:spLocks noChangeArrowheads="1"/>
          </p:cNvSpPr>
          <p:nvPr/>
        </p:nvSpPr>
        <p:spPr bwMode="auto">
          <a:xfrm>
            <a:off x="5638800" y="3733801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9707" name="Up-Down Arrow 15"/>
          <p:cNvSpPr>
            <a:spLocks noChangeArrowheads="1"/>
          </p:cNvSpPr>
          <p:nvPr/>
        </p:nvSpPr>
        <p:spPr bwMode="auto">
          <a:xfrm>
            <a:off x="5638800" y="4994276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9709" name="Rectangle 19"/>
          <p:cNvSpPr>
            <a:spLocks noChangeArrowheads="1"/>
          </p:cNvSpPr>
          <p:nvPr/>
        </p:nvSpPr>
        <p:spPr bwMode="auto">
          <a:xfrm>
            <a:off x="2514600" y="4187826"/>
            <a:ext cx="7772400" cy="765175"/>
          </a:xfrm>
          <a:prstGeom prst="rect">
            <a:avLst/>
          </a:prstGeom>
          <a:noFill/>
          <a:ln w="25400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9710" name="Rectangle 22"/>
          <p:cNvSpPr>
            <a:spLocks noChangeArrowheads="1"/>
          </p:cNvSpPr>
          <p:nvPr/>
        </p:nvSpPr>
        <p:spPr bwMode="auto">
          <a:xfrm>
            <a:off x="2628900" y="4262438"/>
            <a:ext cx="1028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00B050"/>
                </a:solidFill>
              </a:rPr>
              <a:t>Server</a:t>
            </a:r>
            <a:endParaRPr lang="en-US" sz="1800">
              <a:solidFill>
                <a:srgbClr val="00B050"/>
              </a:solidFill>
            </a:endParaRPr>
          </a:p>
        </p:txBody>
      </p:sp>
      <p:sp>
        <p:nvSpPr>
          <p:cNvPr id="29711" name="Rectangle 18"/>
          <p:cNvSpPr>
            <a:spLocks noChangeArrowheads="1"/>
          </p:cNvSpPr>
          <p:nvPr/>
        </p:nvSpPr>
        <p:spPr bwMode="auto">
          <a:xfrm>
            <a:off x="7077076" y="4338638"/>
            <a:ext cx="3362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PHP, ASP, Python, Java</a:t>
            </a:r>
            <a:endParaRPr lang="en-US" sz="1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F597D1-3242-4917-91B3-2C02E4EFACE4}"/>
              </a:ext>
            </a:extLst>
          </p:cNvPr>
          <p:cNvSpPr txBox="1"/>
          <p:nvPr/>
        </p:nvSpPr>
        <p:spPr>
          <a:xfrm>
            <a:off x="203200" y="243353"/>
            <a:ext cx="109855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Manipulation of Social News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16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to implement a Web Application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508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1"/>
          <p:cNvSpPr>
            <a:spLocks noChangeArrowheads="1"/>
          </p:cNvSpPr>
          <p:nvPr/>
        </p:nvSpPr>
        <p:spPr bwMode="auto">
          <a:xfrm>
            <a:off x="46355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46228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46355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46228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30729" name="Up-Down Arrow 3"/>
          <p:cNvSpPr>
            <a:spLocks noChangeArrowheads="1"/>
          </p:cNvSpPr>
          <p:nvPr/>
        </p:nvSpPr>
        <p:spPr bwMode="auto">
          <a:xfrm>
            <a:off x="5638800" y="2479676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30730" name="Up-Down Arrow 14"/>
          <p:cNvSpPr>
            <a:spLocks noChangeArrowheads="1"/>
          </p:cNvSpPr>
          <p:nvPr/>
        </p:nvSpPr>
        <p:spPr bwMode="auto">
          <a:xfrm>
            <a:off x="5638800" y="3733801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30731" name="Up-Down Arrow 15"/>
          <p:cNvSpPr>
            <a:spLocks noChangeArrowheads="1"/>
          </p:cNvSpPr>
          <p:nvPr/>
        </p:nvSpPr>
        <p:spPr bwMode="auto">
          <a:xfrm>
            <a:off x="5638800" y="4994276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30733" name="Rectangle 19"/>
          <p:cNvSpPr>
            <a:spLocks noChangeArrowheads="1"/>
          </p:cNvSpPr>
          <p:nvPr/>
        </p:nvSpPr>
        <p:spPr bwMode="auto">
          <a:xfrm>
            <a:off x="2514600" y="4187826"/>
            <a:ext cx="6553200" cy="2098675"/>
          </a:xfrm>
          <a:prstGeom prst="rect">
            <a:avLst/>
          </a:prstGeom>
          <a:noFill/>
          <a:ln w="25400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0734" name="Rectangle 22"/>
          <p:cNvSpPr>
            <a:spLocks noChangeArrowheads="1"/>
          </p:cNvSpPr>
          <p:nvPr/>
        </p:nvSpPr>
        <p:spPr bwMode="auto">
          <a:xfrm>
            <a:off x="2628900" y="4262438"/>
            <a:ext cx="1028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00B050"/>
                </a:solidFill>
              </a:rPr>
              <a:t>Server</a:t>
            </a:r>
            <a:endParaRPr lang="en-US" sz="1800">
              <a:solidFill>
                <a:srgbClr val="00B050"/>
              </a:solidFill>
            </a:endParaRPr>
          </a:p>
        </p:txBody>
      </p:sp>
      <p:sp>
        <p:nvSpPr>
          <p:cNvPr id="30735" name="Rectangle 18"/>
          <p:cNvSpPr>
            <a:spLocks noChangeArrowheads="1"/>
          </p:cNvSpPr>
          <p:nvPr/>
        </p:nvSpPr>
        <p:spPr bwMode="auto">
          <a:xfrm>
            <a:off x="5867400" y="3767138"/>
            <a:ext cx="480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LAMP – </a:t>
            </a:r>
            <a:r>
              <a:rPr lang="en-US" sz="2000"/>
              <a:t>Linux, Apache, MySQL, PHP</a:t>
            </a:r>
            <a:endParaRPr lang="en-US" sz="1600"/>
          </a:p>
        </p:txBody>
      </p:sp>
      <p:sp>
        <p:nvSpPr>
          <p:cNvPr id="30736" name="Rectangle 20"/>
          <p:cNvSpPr>
            <a:spLocks noChangeArrowheads="1"/>
          </p:cNvSpPr>
          <p:nvPr/>
        </p:nvSpPr>
        <p:spPr bwMode="auto">
          <a:xfrm>
            <a:off x="7086600" y="4344988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00B050"/>
                </a:solidFill>
              </a:rPr>
              <a:t>Web Server</a:t>
            </a:r>
            <a:endParaRPr lang="en-US" sz="1800">
              <a:solidFill>
                <a:srgbClr val="00B050"/>
              </a:solidFill>
            </a:endParaRPr>
          </a:p>
        </p:txBody>
      </p:sp>
      <p:sp>
        <p:nvSpPr>
          <p:cNvPr id="30737" name="Rectangle 24"/>
          <p:cNvSpPr>
            <a:spLocks noChangeArrowheads="1"/>
          </p:cNvSpPr>
          <p:nvPr/>
        </p:nvSpPr>
        <p:spPr bwMode="auto">
          <a:xfrm>
            <a:off x="7086600" y="5602288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00B050"/>
                </a:solidFill>
              </a:rPr>
              <a:t>DB Server</a:t>
            </a:r>
            <a:endParaRPr lang="en-US" sz="1800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F597D1-3242-4917-91B3-2C02E4EFACE4}"/>
              </a:ext>
            </a:extLst>
          </p:cNvPr>
          <p:cNvSpPr txBox="1"/>
          <p:nvPr/>
        </p:nvSpPr>
        <p:spPr>
          <a:xfrm>
            <a:off x="203200" y="243353"/>
            <a:ext cx="109855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Manipulation of Social News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19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to implement a Web Application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30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14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Most Important Slide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to choose a good project topic?</a:t>
            </a:r>
          </a:p>
          <a:p>
            <a:pPr lvl="1"/>
            <a:r>
              <a:rPr lang="en-US" dirty="0"/>
              <a:t>Your application must be useful</a:t>
            </a:r>
          </a:p>
          <a:p>
            <a:pPr lvl="2"/>
            <a:r>
              <a:rPr lang="en-US" dirty="0"/>
              <a:t>Will there be people using your application?</a:t>
            </a:r>
          </a:p>
          <a:p>
            <a:pPr lvl="2"/>
            <a:r>
              <a:rPr lang="en-US" dirty="0"/>
              <a:t>Why should they use your application?</a:t>
            </a:r>
          </a:p>
          <a:p>
            <a:pPr lvl="1"/>
            <a:r>
              <a:rPr lang="en-US" dirty="0"/>
              <a:t>Your application must be realistic</a:t>
            </a:r>
          </a:p>
          <a:p>
            <a:pPr lvl="2"/>
            <a:r>
              <a:rPr lang="en-US" b="1" dirty="0"/>
              <a:t>Your data must be real</a:t>
            </a:r>
          </a:p>
          <a:p>
            <a:pPr lvl="3"/>
            <a:r>
              <a:rPr lang="en-US" dirty="0"/>
              <a:t>Where do you get your data?</a:t>
            </a:r>
          </a:p>
          <a:p>
            <a:pPr lvl="2"/>
            <a:r>
              <a:rPr lang="en-US" dirty="0"/>
              <a:t>Amount of data in database must be reasonable</a:t>
            </a:r>
          </a:p>
          <a:p>
            <a:pPr lvl="1"/>
            <a:r>
              <a:rPr lang="en-US" dirty="0"/>
              <a:t>You should have fun</a:t>
            </a:r>
          </a:p>
          <a:p>
            <a:pPr lvl="1"/>
            <a:r>
              <a:rPr lang="en-US" dirty="0"/>
              <a:t>Find an application you like to do and have fun with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95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8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Common Tools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Framework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LAMP</a:t>
            </a:r>
          </a:p>
          <a:p>
            <a:pPr lvl="1"/>
            <a:r>
              <a:rPr lang="en-US" dirty="0"/>
              <a:t>Client side:</a:t>
            </a:r>
          </a:p>
          <a:p>
            <a:pPr lvl="2"/>
            <a:r>
              <a:rPr lang="en-US" dirty="0"/>
              <a:t>Examples: CSS, Flash, HTML, DHTML, </a:t>
            </a:r>
            <a:r>
              <a:rPr lang="en-US" dirty="0" err="1"/>
              <a:t>Javascipt</a:t>
            </a:r>
            <a:endParaRPr lang="en-US" dirty="0"/>
          </a:p>
          <a:p>
            <a:pPr lvl="1"/>
            <a:r>
              <a:rPr lang="en-US" dirty="0"/>
              <a:t>Server side:</a:t>
            </a:r>
          </a:p>
          <a:p>
            <a:pPr lvl="2"/>
            <a:r>
              <a:rPr lang="en-US" dirty="0"/>
              <a:t>Examples: ASP, Java, Perl, PHP, Python, Ruby</a:t>
            </a:r>
          </a:p>
          <a:p>
            <a:pPr lvl="1"/>
            <a:r>
              <a:rPr lang="en-US" dirty="0"/>
              <a:t>Web server:</a:t>
            </a:r>
          </a:p>
          <a:p>
            <a:pPr lvl="2"/>
            <a:r>
              <a:rPr lang="en-US" dirty="0"/>
              <a:t>Examples: Apache, Tomcat</a:t>
            </a:r>
          </a:p>
          <a:p>
            <a:pPr lvl="1"/>
            <a:r>
              <a:rPr lang="en-US" dirty="0"/>
              <a:t>Database:</a:t>
            </a:r>
          </a:p>
          <a:p>
            <a:pPr lvl="2"/>
            <a:r>
              <a:rPr lang="en-US" dirty="0"/>
              <a:t>Examples: MySQL, Oracle, </a:t>
            </a:r>
            <a:r>
              <a:rPr lang="en-US" dirty="0" err="1" smtClean="0"/>
              <a:t>Postgres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9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/TheSimpsons - Any 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575" y="-2417775"/>
            <a:ext cx="12982575" cy="986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3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9F597D1-3242-4917-91B3-2C02E4EFACE4}"/>
              </a:ext>
            </a:extLst>
          </p:cNvPr>
          <p:cNvSpPr txBox="1"/>
          <p:nvPr/>
        </p:nvSpPr>
        <p:spPr>
          <a:xfrm>
            <a:off x="203200" y="243353"/>
            <a:ext cx="109855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Manipulation of Social News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19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 will help you with Project Tutorials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1115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0988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31115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30988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26" name="Up-Down Arrow 3"/>
          <p:cNvSpPr>
            <a:spLocks noChangeArrowheads="1"/>
          </p:cNvSpPr>
          <p:nvPr/>
        </p:nvSpPr>
        <p:spPr bwMode="auto">
          <a:xfrm>
            <a:off x="41148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Up-Down Arrow 14"/>
          <p:cNvSpPr>
            <a:spLocks noChangeArrowheads="1"/>
          </p:cNvSpPr>
          <p:nvPr/>
        </p:nvSpPr>
        <p:spPr bwMode="auto">
          <a:xfrm>
            <a:off x="41148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Up-Down Arrow 15"/>
          <p:cNvSpPr>
            <a:spLocks noChangeArrowheads="1"/>
          </p:cNvSpPr>
          <p:nvPr/>
        </p:nvSpPr>
        <p:spPr bwMode="auto">
          <a:xfrm>
            <a:off x="41148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990600" y="2930525"/>
            <a:ext cx="4648200" cy="1644650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990600" y="4598988"/>
            <a:ext cx="4648200" cy="1676400"/>
          </a:xfrm>
          <a:prstGeom prst="rect">
            <a:avLst/>
          </a:prstGeom>
          <a:noFill/>
          <a:ln w="25400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1" name="Rectangle 21"/>
          <p:cNvSpPr>
            <a:spLocks noChangeArrowheads="1"/>
          </p:cNvSpPr>
          <p:nvPr/>
        </p:nvSpPr>
        <p:spPr bwMode="auto">
          <a:xfrm>
            <a:off x="1104900" y="3005138"/>
            <a:ext cx="1028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</a:rPr>
              <a:t>Client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1100138" y="4684713"/>
            <a:ext cx="1028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00B050"/>
                </a:solidFill>
              </a:rPr>
              <a:t>Server</a:t>
            </a:r>
            <a:endParaRPr lang="en-US" sz="1800">
              <a:solidFill>
                <a:srgbClr val="00B050"/>
              </a:solidFill>
            </a:endParaRP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5791200" y="5205413"/>
            <a:ext cx="2819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dirty="0">
                <a:solidFill>
                  <a:srgbClr val="00B050"/>
                </a:solidFill>
              </a:rPr>
              <a:t>DB </a:t>
            </a:r>
            <a:r>
              <a:rPr lang="en-US" dirty="0" smtClean="0">
                <a:solidFill>
                  <a:srgbClr val="00B050"/>
                </a:solidFill>
              </a:rPr>
              <a:t>Programming</a:t>
            </a:r>
          </a:p>
          <a:p>
            <a:pPr>
              <a:buFontTx/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Tutorial 2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5791200" y="3500438"/>
            <a:ext cx="2819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Web </a:t>
            </a:r>
            <a:r>
              <a:rPr lang="en-US" dirty="0" smtClean="0">
                <a:solidFill>
                  <a:srgbClr val="FF0000"/>
                </a:solidFill>
              </a:rPr>
              <a:t>Programming </a:t>
            </a:r>
            <a:r>
              <a:rPr lang="en-US" sz="1800" dirty="0" smtClean="0">
                <a:solidFill>
                  <a:srgbClr val="FF0000"/>
                </a:solidFill>
              </a:rPr>
              <a:t>Tutorial 1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8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Tips: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Read Projects page on </a:t>
            </a:r>
            <a:r>
              <a:rPr lang="en-US" dirty="0" smtClean="0"/>
              <a:t>the Website </a:t>
            </a:r>
            <a:r>
              <a:rPr lang="en-US" dirty="0"/>
              <a:t>to get started</a:t>
            </a:r>
          </a:p>
          <a:p>
            <a:r>
              <a:rPr lang="en-US" dirty="0"/>
              <a:t>I </a:t>
            </a:r>
            <a:r>
              <a:rPr lang="en-US" dirty="0" smtClean="0"/>
              <a:t>will </a:t>
            </a:r>
            <a:r>
              <a:rPr lang="en-US" dirty="0" err="1" smtClean="0"/>
              <a:t>provid</a:t>
            </a:r>
            <a:r>
              <a:rPr lang="en-US" dirty="0" smtClean="0"/>
              <a:t> </a:t>
            </a:r>
            <a:r>
              <a:rPr lang="en-US" dirty="0"/>
              <a:t>development environment</a:t>
            </a:r>
          </a:p>
          <a:p>
            <a:pPr lvl="1"/>
            <a:r>
              <a:rPr lang="en-US" dirty="0"/>
              <a:t>Database: MySQL</a:t>
            </a:r>
          </a:p>
          <a:p>
            <a:pPr lvl="1"/>
            <a:r>
              <a:rPr lang="en-US" dirty="0"/>
              <a:t>Web server: </a:t>
            </a:r>
            <a:r>
              <a:rPr lang="en-US" dirty="0" smtClean="0"/>
              <a:t>Apache2</a:t>
            </a:r>
            <a:endParaRPr lang="en-US" dirty="0"/>
          </a:p>
          <a:p>
            <a:r>
              <a:rPr lang="en-US" dirty="0"/>
              <a:t>Start early</a:t>
            </a:r>
          </a:p>
          <a:p>
            <a:pPr lvl="1"/>
            <a:r>
              <a:rPr lang="en-US" dirty="0" smtClean="0"/>
              <a:t>There will be unexpected </a:t>
            </a:r>
            <a:r>
              <a:rPr lang="en-US" dirty="0"/>
              <a:t>issues</a:t>
            </a:r>
          </a:p>
          <a:p>
            <a:pPr lvl="1"/>
            <a:r>
              <a:rPr lang="en-US" dirty="0"/>
              <a:t>Form groups </a:t>
            </a:r>
            <a:r>
              <a:rPr lang="en-US" dirty="0" smtClean="0"/>
              <a:t>now</a:t>
            </a:r>
          </a:p>
          <a:p>
            <a:pPr lvl="1"/>
            <a:r>
              <a:rPr lang="en-US" dirty="0" smtClean="0"/>
              <a:t>Do not try to collect your own data.</a:t>
            </a:r>
            <a:endParaRPr lang="en-US" dirty="0"/>
          </a:p>
          <a:p>
            <a:r>
              <a:rPr lang="en-US" dirty="0"/>
              <a:t>Have a questions? Problem forming group?</a:t>
            </a:r>
          </a:p>
          <a:p>
            <a:pPr lvl="1"/>
            <a:r>
              <a:rPr lang="en-US" dirty="0" smtClean="0"/>
              <a:t>Post to </a:t>
            </a:r>
            <a:r>
              <a:rPr lang="en-US" dirty="0" err="1" smtClean="0"/>
              <a:t>Campuswire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6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t&amp;#39;S Get Started GIF - Despicable Me Minions Lets Get Started - Discover &amp;amp;  Share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3426" y="0"/>
            <a:ext cx="135801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94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14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are some cool projects from past years?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Cavanaugh Mail System</a:t>
            </a:r>
          </a:p>
          <a:p>
            <a:pPr lvl="1"/>
            <a:r>
              <a:rPr lang="en-US" dirty="0">
                <a:hlinkClick r:id="rId3"/>
              </a:rPr>
              <a:t>https://www.youtube.com/watch?v=UKZ9U1DCHmo</a:t>
            </a:r>
            <a:endParaRPr lang="en-US" dirty="0"/>
          </a:p>
          <a:p>
            <a:r>
              <a:rPr lang="en-US" dirty="0"/>
              <a:t>Paw Patrol</a:t>
            </a:r>
          </a:p>
          <a:p>
            <a:pPr lvl="1"/>
            <a:r>
              <a:rPr lang="en-US" dirty="0">
                <a:hlinkClick r:id="rId4"/>
              </a:rPr>
              <a:t>https://www.youtube.com/watch?v=YCEW0MFn-d0</a:t>
            </a:r>
            <a:r>
              <a:rPr lang="en-US" dirty="0"/>
              <a:t> </a:t>
            </a:r>
          </a:p>
          <a:p>
            <a:r>
              <a:rPr lang="en-US" dirty="0"/>
              <a:t>ICE Cloud</a:t>
            </a:r>
          </a:p>
          <a:p>
            <a:pPr lvl="1"/>
            <a:r>
              <a:rPr lang="en-US" dirty="0">
                <a:hlinkClick r:id="rId5"/>
              </a:rPr>
              <a:t>https://www.youtube.com/watch?v=qgPmbFlXlAs</a:t>
            </a:r>
            <a:r>
              <a:rPr lang="en-US" dirty="0"/>
              <a:t> </a:t>
            </a:r>
          </a:p>
          <a:p>
            <a:r>
              <a:rPr lang="en-US" dirty="0" err="1"/>
              <a:t>Eds</a:t>
            </a:r>
            <a:r>
              <a:rPr lang="en-US" dirty="0"/>
              <a:t> Eatery</a:t>
            </a:r>
          </a:p>
          <a:p>
            <a:pPr lvl="1"/>
            <a:r>
              <a:rPr lang="en-US" dirty="0">
                <a:hlinkClick r:id="rId6"/>
              </a:rPr>
              <a:t>https://www.youtube.com/watch?v=NOPa8qgm-yI</a:t>
            </a:r>
            <a:r>
              <a:rPr lang="en-US" dirty="0"/>
              <a:t> </a:t>
            </a:r>
          </a:p>
          <a:p>
            <a:r>
              <a:rPr lang="en-US" dirty="0" err="1"/>
              <a:t>Pokedex</a:t>
            </a:r>
            <a:r>
              <a:rPr lang="en-US" dirty="0"/>
              <a:t> 2.0</a:t>
            </a:r>
          </a:p>
          <a:p>
            <a:pPr lvl="1"/>
            <a:r>
              <a:rPr lang="en-US" dirty="0">
                <a:hlinkClick r:id="rId7"/>
              </a:rPr>
              <a:t>http://www.youtube.com/watch?v=YTYQuESBvbU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Remember that your application can be the next startup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21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14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Any other interesting projects?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Entertainment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Book recommendation, music/playlist sharing, fantasy football analysis, ….</a:t>
            </a:r>
          </a:p>
          <a:p>
            <a:r>
              <a:rPr lang="en-US" dirty="0"/>
              <a:t>Productivity systems:</a:t>
            </a:r>
          </a:p>
          <a:p>
            <a:pPr lvl="1"/>
            <a:r>
              <a:rPr lang="en-US" dirty="0"/>
              <a:t>Task management, human resource management, …</a:t>
            </a:r>
          </a:p>
          <a:p>
            <a:r>
              <a:rPr lang="en-US" dirty="0"/>
              <a:t>Healthcare:</a:t>
            </a:r>
          </a:p>
          <a:p>
            <a:pPr lvl="1"/>
            <a:r>
              <a:rPr lang="en-US" dirty="0"/>
              <a:t>Physician </a:t>
            </a:r>
            <a:r>
              <a:rPr lang="en-US" dirty="0" smtClean="0"/>
              <a:t>recommendation</a:t>
            </a:r>
          </a:p>
          <a:p>
            <a:r>
              <a:rPr lang="en-US" dirty="0"/>
              <a:t>Social Media:</a:t>
            </a:r>
          </a:p>
          <a:p>
            <a:pPr lvl="1"/>
            <a:r>
              <a:rPr lang="en-US" dirty="0" err="1"/>
              <a:t>DevianArt</a:t>
            </a:r>
            <a:r>
              <a:rPr lang="en-US" dirty="0"/>
              <a:t>/Facebook </a:t>
            </a:r>
            <a:r>
              <a:rPr lang="en-US" dirty="0" smtClean="0"/>
              <a:t>mashup, </a:t>
            </a:r>
            <a:r>
              <a:rPr lang="en-US" dirty="0"/>
              <a:t>…</a:t>
            </a:r>
          </a:p>
          <a:p>
            <a:r>
              <a:rPr lang="en-US" dirty="0"/>
              <a:t>Others:</a:t>
            </a:r>
          </a:p>
          <a:p>
            <a:pPr lvl="1"/>
            <a:r>
              <a:rPr lang="en-US" dirty="0"/>
              <a:t>Stocks, weather </a:t>
            </a:r>
            <a:r>
              <a:rPr lang="en-US" dirty="0" smtClean="0"/>
              <a:t>tracking, academic ….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your crazy idea?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8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14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Past Projects (2020)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4415444" cy="4351338"/>
          </a:xfrm>
        </p:spPr>
        <p:txBody>
          <a:bodyPr>
            <a:normAutofit fontScale="77500" lnSpcReduction="20000"/>
          </a:bodyPr>
          <a:lstStyle/>
          <a:p>
            <a:pPr fontAlgn="t"/>
            <a:r>
              <a:rPr lang="en-US" dirty="0" smtClean="0"/>
              <a:t>Whish List</a:t>
            </a:r>
          </a:p>
          <a:p>
            <a:pPr fontAlgn="t"/>
            <a:r>
              <a:rPr lang="en-US" dirty="0" smtClean="0"/>
              <a:t>Rational (Food Cart)</a:t>
            </a:r>
          </a:p>
          <a:p>
            <a:pPr fontAlgn="t"/>
            <a:r>
              <a:rPr lang="en-US" dirty="0" smtClean="0"/>
              <a:t>Multimember DJ</a:t>
            </a:r>
          </a:p>
          <a:p>
            <a:pPr fontAlgn="t"/>
            <a:r>
              <a:rPr lang="en-US" dirty="0" err="1" smtClean="0"/>
              <a:t>Grocerize</a:t>
            </a:r>
            <a:endParaRPr lang="en-US" dirty="0" smtClean="0"/>
          </a:p>
          <a:p>
            <a:pPr fontAlgn="t"/>
            <a:r>
              <a:rPr lang="en-US" dirty="0" err="1" smtClean="0"/>
              <a:t>GameOn</a:t>
            </a:r>
            <a:r>
              <a:rPr lang="en-US" dirty="0" smtClean="0"/>
              <a:t> (Intramural Sports)</a:t>
            </a:r>
          </a:p>
          <a:p>
            <a:pPr fontAlgn="t"/>
            <a:r>
              <a:rPr lang="en-US" dirty="0" smtClean="0"/>
              <a:t>Music++</a:t>
            </a:r>
          </a:p>
          <a:p>
            <a:pPr fontAlgn="t"/>
            <a:r>
              <a:rPr lang="en-US" dirty="0" err="1" smtClean="0"/>
              <a:t>ScareBnB</a:t>
            </a:r>
            <a:endParaRPr lang="en-US" dirty="0" smtClean="0"/>
          </a:p>
          <a:p>
            <a:pPr fontAlgn="t"/>
            <a:r>
              <a:rPr lang="en-US" dirty="0" err="1" smtClean="0"/>
              <a:t>PawPatrol</a:t>
            </a:r>
            <a:endParaRPr lang="en-US" dirty="0" smtClean="0"/>
          </a:p>
          <a:p>
            <a:pPr fontAlgn="t"/>
            <a:r>
              <a:rPr lang="en-US" dirty="0" err="1" smtClean="0"/>
              <a:t>BarteNDr</a:t>
            </a:r>
            <a:endParaRPr lang="en-US" dirty="0" smtClean="0"/>
          </a:p>
          <a:p>
            <a:pPr fontAlgn="t"/>
            <a:r>
              <a:rPr lang="en-US" dirty="0" err="1" smtClean="0"/>
              <a:t>BetterSports</a:t>
            </a:r>
            <a:endParaRPr lang="en-US" dirty="0" smtClean="0"/>
          </a:p>
          <a:p>
            <a:pPr fontAlgn="t"/>
            <a:r>
              <a:rPr lang="en-US" dirty="0" smtClean="0"/>
              <a:t>ND Football Analytics</a:t>
            </a:r>
          </a:p>
          <a:p>
            <a:pPr fontAlgn="t"/>
            <a:r>
              <a:rPr lang="en-US" dirty="0" err="1" smtClean="0"/>
              <a:t>DonationDiscovery</a:t>
            </a:r>
            <a:endParaRPr lang="en-US" dirty="0" smtClean="0"/>
          </a:p>
          <a:p>
            <a:pPr fontAlgn="t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019800" y="1825624"/>
            <a:ext cx="5185756" cy="4641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lnSpc>
                <a:spcPct val="70000"/>
              </a:lnSpc>
            </a:pPr>
            <a:r>
              <a:rPr lang="en-US" sz="2200" dirty="0" err="1" smtClean="0"/>
              <a:t>TreNDy</a:t>
            </a:r>
            <a:endParaRPr lang="en-US" sz="2200" dirty="0" smtClean="0"/>
          </a:p>
          <a:p>
            <a:pPr fontAlgn="t">
              <a:lnSpc>
                <a:spcPct val="70000"/>
              </a:lnSpc>
            </a:pPr>
            <a:r>
              <a:rPr lang="en-US" sz="2200" dirty="0" smtClean="0"/>
              <a:t>Pollution Detector</a:t>
            </a:r>
          </a:p>
          <a:p>
            <a:pPr fontAlgn="t">
              <a:lnSpc>
                <a:spcPct val="70000"/>
              </a:lnSpc>
            </a:pPr>
            <a:r>
              <a:rPr lang="en-US" sz="2200" dirty="0" smtClean="0"/>
              <a:t>Social Media Political Aggregator</a:t>
            </a:r>
          </a:p>
          <a:p>
            <a:pPr fontAlgn="t">
              <a:lnSpc>
                <a:spcPct val="70000"/>
              </a:lnSpc>
            </a:pPr>
            <a:r>
              <a:rPr lang="en-US" sz="2200" dirty="0" smtClean="0"/>
              <a:t>Microbe Enrichment DB</a:t>
            </a:r>
          </a:p>
          <a:p>
            <a:pPr fontAlgn="t">
              <a:lnSpc>
                <a:spcPct val="70000"/>
              </a:lnSpc>
            </a:pPr>
            <a:r>
              <a:rPr lang="en-US" sz="2200" dirty="0" smtClean="0"/>
              <a:t>F00dies</a:t>
            </a:r>
          </a:p>
          <a:p>
            <a:pPr fontAlgn="t">
              <a:lnSpc>
                <a:spcPct val="70000"/>
              </a:lnSpc>
            </a:pPr>
            <a:r>
              <a:rPr lang="en-US" sz="2200" dirty="0" err="1" smtClean="0"/>
              <a:t>PathToTheParks</a:t>
            </a:r>
            <a:endParaRPr lang="en-US" sz="2200" dirty="0" smtClean="0"/>
          </a:p>
          <a:p>
            <a:pPr fontAlgn="t">
              <a:lnSpc>
                <a:spcPct val="70000"/>
              </a:lnSpc>
            </a:pPr>
            <a:r>
              <a:rPr lang="en-US" sz="2200" dirty="0" err="1" smtClean="0"/>
              <a:t>CaffControl</a:t>
            </a:r>
            <a:endParaRPr lang="en-US" sz="2200" dirty="0" smtClean="0"/>
          </a:p>
          <a:p>
            <a:pPr fontAlgn="t">
              <a:lnSpc>
                <a:spcPct val="70000"/>
              </a:lnSpc>
            </a:pPr>
            <a:r>
              <a:rPr lang="en-US" sz="2200" dirty="0" err="1" smtClean="0"/>
              <a:t>DanceDateFinder</a:t>
            </a:r>
            <a:endParaRPr lang="en-US" sz="2200" dirty="0" smtClean="0"/>
          </a:p>
          <a:p>
            <a:pPr fontAlgn="t">
              <a:lnSpc>
                <a:spcPct val="70000"/>
              </a:lnSpc>
            </a:pPr>
            <a:r>
              <a:rPr lang="en-US" sz="2200" dirty="0" err="1" smtClean="0"/>
              <a:t>SiggyZa</a:t>
            </a:r>
            <a:r>
              <a:rPr lang="en-US" sz="2200" dirty="0" smtClean="0"/>
              <a:t> (Siegfried Piazza Ordering)</a:t>
            </a:r>
          </a:p>
          <a:p>
            <a:pPr fontAlgn="t">
              <a:lnSpc>
                <a:spcPct val="70000"/>
              </a:lnSpc>
            </a:pPr>
            <a:r>
              <a:rPr lang="en-US" sz="2200" dirty="0" err="1" smtClean="0"/>
              <a:t>StoryLine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1345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14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Past Projects (2019)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4415444" cy="4351338"/>
          </a:xfrm>
        </p:spPr>
        <p:txBody>
          <a:bodyPr>
            <a:normAutofit fontScale="77500" lnSpcReduction="20000"/>
          </a:bodyPr>
          <a:lstStyle/>
          <a:p>
            <a:pPr fontAlgn="t"/>
            <a:r>
              <a:rPr lang="en-US" dirty="0" err="1"/>
              <a:t>Bringin</a:t>
            </a:r>
            <a:r>
              <a:rPr lang="en-US" dirty="0"/>
              <a:t> the Band Together</a:t>
            </a:r>
          </a:p>
          <a:p>
            <a:pPr fontAlgn="t"/>
            <a:r>
              <a:rPr lang="en-US" dirty="0"/>
              <a:t>On Demand Tutoring Service</a:t>
            </a:r>
          </a:p>
          <a:p>
            <a:pPr fontAlgn="t"/>
            <a:r>
              <a:rPr lang="en-US" dirty="0"/>
              <a:t>Flex Points Management System</a:t>
            </a:r>
          </a:p>
          <a:p>
            <a:pPr fontAlgn="t"/>
            <a:r>
              <a:rPr lang="en-US" dirty="0"/>
              <a:t>Workout Planner</a:t>
            </a:r>
          </a:p>
          <a:p>
            <a:pPr fontAlgn="t"/>
            <a:r>
              <a:rPr lang="en-US" dirty="0"/>
              <a:t>Study Abroad Recommendations</a:t>
            </a:r>
          </a:p>
          <a:p>
            <a:pPr fontAlgn="t"/>
            <a:r>
              <a:rPr lang="en-US" dirty="0"/>
              <a:t>Emergency Health Records</a:t>
            </a:r>
          </a:p>
          <a:p>
            <a:pPr fontAlgn="t"/>
            <a:r>
              <a:rPr lang="en-US" dirty="0"/>
              <a:t>Bullying Incident System</a:t>
            </a:r>
          </a:p>
          <a:p>
            <a:pPr fontAlgn="t"/>
            <a:r>
              <a:rPr lang="en-US" dirty="0"/>
              <a:t>Product Barcode Financial Information</a:t>
            </a:r>
          </a:p>
          <a:p>
            <a:pPr fontAlgn="t"/>
            <a:r>
              <a:rPr lang="en-US" dirty="0"/>
              <a:t>MMA Analytics</a:t>
            </a:r>
          </a:p>
          <a:p>
            <a:pPr fontAlgn="t"/>
            <a:r>
              <a:rPr lang="en-US" dirty="0"/>
              <a:t>Autism Law Resources Database </a:t>
            </a:r>
          </a:p>
          <a:p>
            <a:pPr fontAlgn="t"/>
            <a:r>
              <a:rPr lang="en-US" dirty="0"/>
              <a:t>Trips Abroad</a:t>
            </a:r>
          </a:p>
          <a:p>
            <a:pPr marL="0" indent="0" fontAlgn="t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019799" y="1825624"/>
            <a:ext cx="6341226" cy="4641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lnSpc>
                <a:spcPct val="70000"/>
              </a:lnSpc>
            </a:pPr>
            <a:r>
              <a:rPr lang="en-US" sz="2400" dirty="0"/>
              <a:t>Reddit Post Predictor</a:t>
            </a:r>
          </a:p>
          <a:p>
            <a:pPr fontAlgn="t">
              <a:lnSpc>
                <a:spcPct val="70000"/>
              </a:lnSpc>
            </a:pPr>
            <a:r>
              <a:rPr lang="en-US" sz="2400" dirty="0"/>
              <a:t>Notre Dame Student Club App for First Years</a:t>
            </a:r>
          </a:p>
          <a:p>
            <a:pPr fontAlgn="t">
              <a:lnSpc>
                <a:spcPct val="70000"/>
              </a:lnSpc>
            </a:pPr>
            <a:r>
              <a:rPr lang="en-US" sz="2400" dirty="0"/>
              <a:t>Movie </a:t>
            </a:r>
            <a:r>
              <a:rPr lang="en-US" sz="2400" dirty="0" err="1"/>
              <a:t>Trailor</a:t>
            </a:r>
            <a:r>
              <a:rPr lang="en-US" sz="2400" dirty="0"/>
              <a:t> Mashup Selector</a:t>
            </a:r>
          </a:p>
          <a:p>
            <a:pPr fontAlgn="t">
              <a:lnSpc>
                <a:spcPct val="70000"/>
              </a:lnSpc>
            </a:pPr>
            <a:r>
              <a:rPr lang="en-US" sz="2400" dirty="0"/>
              <a:t>Holy Cross Recruitment App</a:t>
            </a:r>
          </a:p>
          <a:p>
            <a:pPr fontAlgn="t">
              <a:lnSpc>
                <a:spcPct val="70000"/>
              </a:lnSpc>
            </a:pPr>
            <a:r>
              <a:rPr lang="en-US" sz="2400" dirty="0"/>
              <a:t>ND Varsity Football Analytics</a:t>
            </a:r>
          </a:p>
          <a:p>
            <a:pPr fontAlgn="t">
              <a:lnSpc>
                <a:spcPct val="70000"/>
              </a:lnSpc>
            </a:pPr>
            <a:r>
              <a:rPr lang="en-US" sz="2400" dirty="0"/>
              <a:t>Dorm Selector</a:t>
            </a:r>
          </a:p>
          <a:p>
            <a:pPr fontAlgn="t">
              <a:lnSpc>
                <a:spcPct val="70000"/>
              </a:lnSpc>
            </a:pPr>
            <a:r>
              <a:rPr lang="en-US" sz="2400" dirty="0"/>
              <a:t>Love Finder</a:t>
            </a:r>
          </a:p>
          <a:p>
            <a:pPr fontAlgn="t">
              <a:lnSpc>
                <a:spcPct val="70000"/>
              </a:lnSpc>
            </a:pPr>
            <a:r>
              <a:rPr lang="en-US" sz="2400" dirty="0"/>
              <a:t>Finance in Your Pants</a:t>
            </a:r>
          </a:p>
          <a:p>
            <a:pPr fontAlgn="t">
              <a:lnSpc>
                <a:spcPct val="70000"/>
              </a:lnSpc>
            </a:pPr>
            <a:r>
              <a:rPr lang="en-US" sz="2400" dirty="0"/>
              <a:t>Knott Food Court</a:t>
            </a:r>
          </a:p>
          <a:p>
            <a:pPr fontAlgn="t">
              <a:lnSpc>
                <a:spcPct val="70000"/>
              </a:lnSpc>
            </a:pPr>
            <a:r>
              <a:rPr lang="en-US" sz="2400" dirty="0"/>
              <a:t>Meme Finder</a:t>
            </a:r>
          </a:p>
          <a:p>
            <a:pPr fontAlgn="t">
              <a:lnSpc>
                <a:spcPct val="70000"/>
              </a:lnSpc>
            </a:pPr>
            <a:r>
              <a:rPr lang="en-US" sz="2400" dirty="0"/>
              <a:t>Nice Mice (Mouse Breeding)</a:t>
            </a:r>
          </a:p>
          <a:p>
            <a:pPr fontAlgn="t">
              <a:lnSpc>
                <a:spcPct val="70000"/>
              </a:lnSpc>
            </a:pPr>
            <a:r>
              <a:rPr lang="en-US" sz="2400" dirty="0"/>
              <a:t>ISSLP Student Outcomes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95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14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Our Expectations: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Every stage must be approved to get a passing </a:t>
            </a:r>
            <a:r>
              <a:rPr lang="en-US" dirty="0" smtClean="0"/>
              <a:t>grade: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Stage 0: Group formation</a:t>
            </a:r>
          </a:p>
          <a:p>
            <a:pPr marL="457200" lvl="1" indent="0">
              <a:buNone/>
            </a:pPr>
            <a:r>
              <a:rPr lang="en-US" dirty="0"/>
              <a:t>Stage 1: Functional </a:t>
            </a:r>
            <a:r>
              <a:rPr lang="en-US" dirty="0" err="1"/>
              <a:t>Desc</a:t>
            </a:r>
            <a:r>
              <a:rPr lang="en-US" dirty="0"/>
              <a:t> / ER design </a:t>
            </a:r>
          </a:p>
          <a:p>
            <a:pPr marL="457200" lvl="1" indent="0">
              <a:buNone/>
            </a:pPr>
            <a:r>
              <a:rPr lang="en-US" dirty="0"/>
              <a:t>Stage 2: Development Plan/Development environment</a:t>
            </a:r>
          </a:p>
          <a:p>
            <a:pPr marL="457200" lvl="1" indent="0">
              <a:buNone/>
            </a:pPr>
            <a:r>
              <a:rPr lang="en-US" dirty="0"/>
              <a:t>Stage 3: Initial </a:t>
            </a:r>
            <a:r>
              <a:rPr lang="en-US" dirty="0" smtClean="0"/>
              <a:t>Data and Demo 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Stage 4: Final Demo and Report – </a:t>
            </a:r>
            <a:r>
              <a:rPr lang="en-US" dirty="0" smtClean="0"/>
              <a:t>Dec </a:t>
            </a:r>
            <a:r>
              <a:rPr lang="en-US" dirty="0"/>
              <a:t>15ish, 2021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6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14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Our Expectations: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Stage 1: Functional Description and ER design – 4%</a:t>
            </a:r>
          </a:p>
          <a:p>
            <a:pPr marL="0" indent="0">
              <a:buNone/>
            </a:pPr>
            <a:r>
              <a:rPr lang="en-US" dirty="0"/>
              <a:t>Stage 2: Setup Development Environment – 3%</a:t>
            </a:r>
          </a:p>
          <a:p>
            <a:pPr marL="0" indent="0">
              <a:buNone/>
            </a:pPr>
            <a:r>
              <a:rPr lang="en-US" dirty="0"/>
              <a:t>Stage 3: Initial Demo – 25%</a:t>
            </a:r>
          </a:p>
          <a:p>
            <a:pPr lvl="1"/>
            <a:r>
              <a:rPr lang="en-US" b="1" dirty="0"/>
              <a:t>Data</a:t>
            </a:r>
            <a:r>
              <a:rPr lang="en-US" dirty="0" smtClean="0"/>
              <a:t>: </a:t>
            </a:r>
            <a:r>
              <a:rPr lang="en-US" dirty="0"/>
              <a:t>Have real </a:t>
            </a:r>
            <a:r>
              <a:rPr lang="en-US" dirty="0" smtClean="0"/>
              <a:t>data (15%)</a:t>
            </a:r>
          </a:p>
          <a:p>
            <a:pPr lvl="2"/>
            <a:r>
              <a:rPr lang="en-US" dirty="0" smtClean="0"/>
              <a:t>&gt;10,000 tuples total</a:t>
            </a:r>
            <a:endParaRPr lang="en-US" dirty="0"/>
          </a:p>
          <a:p>
            <a:pPr lvl="1"/>
            <a:r>
              <a:rPr lang="en-US" dirty="0"/>
              <a:t>Insertion</a:t>
            </a:r>
            <a:r>
              <a:rPr lang="en-US" dirty="0" smtClean="0"/>
              <a:t>: </a:t>
            </a:r>
            <a:r>
              <a:rPr lang="en-US" dirty="0"/>
              <a:t>Be able to insert record to DB</a:t>
            </a:r>
          </a:p>
          <a:p>
            <a:pPr lvl="1"/>
            <a:r>
              <a:rPr lang="en-US" dirty="0"/>
              <a:t>Update</a:t>
            </a:r>
            <a:r>
              <a:rPr lang="en-US" dirty="0" smtClean="0"/>
              <a:t>: </a:t>
            </a:r>
            <a:r>
              <a:rPr lang="en-US" dirty="0"/>
              <a:t>Be able to update record in the DB</a:t>
            </a:r>
          </a:p>
          <a:p>
            <a:pPr lvl="1"/>
            <a:r>
              <a:rPr lang="en-US" dirty="0"/>
              <a:t>Deletion</a:t>
            </a:r>
            <a:r>
              <a:rPr lang="en-US" dirty="0" smtClean="0"/>
              <a:t>: </a:t>
            </a:r>
            <a:r>
              <a:rPr lang="en-US" dirty="0"/>
              <a:t>Be able to delete record from DB</a:t>
            </a:r>
          </a:p>
          <a:p>
            <a:pPr lvl="1"/>
            <a:r>
              <a:rPr lang="en-US" dirty="0"/>
              <a:t>Search</a:t>
            </a:r>
            <a:r>
              <a:rPr lang="en-US" dirty="0" smtClean="0"/>
              <a:t>: </a:t>
            </a:r>
            <a:r>
              <a:rPr lang="en-US" dirty="0"/>
              <a:t>Be able to query DB and print the result</a:t>
            </a:r>
          </a:p>
          <a:p>
            <a:pPr lvl="1"/>
            <a:r>
              <a:rPr lang="en-US" dirty="0"/>
              <a:t>Plan</a:t>
            </a:r>
            <a:r>
              <a:rPr lang="en-US" dirty="0" smtClean="0"/>
              <a:t>: </a:t>
            </a:r>
            <a:r>
              <a:rPr lang="en-US" dirty="0"/>
              <a:t>Detailed plan for the rest of the project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65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12136</TotalTime>
  <Words>1338</Words>
  <Application>Microsoft Office PowerPoint</Application>
  <PresentationFormat>Widescreen</PresentationFormat>
  <Paragraphs>314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Office Theme</vt:lpstr>
      <vt:lpstr>CSE3046 Project: Building a Database-Driven Web-based Information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Notre Dame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Weninger</dc:creator>
  <cp:lastModifiedBy>Tim Weninger</cp:lastModifiedBy>
  <cp:revision>64</cp:revision>
  <dcterms:created xsi:type="dcterms:W3CDTF">2018-06-12T16:09:54Z</dcterms:created>
  <dcterms:modified xsi:type="dcterms:W3CDTF">2021-08-29T18:28:46Z</dcterms:modified>
</cp:coreProperties>
</file>