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11" r:id="rId3"/>
    <p:sldId id="257" r:id="rId4"/>
    <p:sldId id="258" r:id="rId5"/>
    <p:sldId id="259" r:id="rId6"/>
    <p:sldId id="312" r:id="rId7"/>
    <p:sldId id="260" r:id="rId8"/>
    <p:sldId id="261" r:id="rId9"/>
    <p:sldId id="262" r:id="rId10"/>
    <p:sldId id="314" r:id="rId11"/>
    <p:sldId id="315" r:id="rId12"/>
    <p:sldId id="307" r:id="rId13"/>
    <p:sldId id="316" r:id="rId14"/>
    <p:sldId id="313" r:id="rId15"/>
    <p:sldId id="317"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0" d="100"/>
          <a:sy n="90"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A4BEB-1003-4A9D-B626-4EBDF636CF3E}"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AD186-DC45-426C-9684-D27B703FBE05}" type="slidenum">
              <a:rPr lang="en-US" smtClean="0"/>
              <a:t>‹#›</a:t>
            </a:fld>
            <a:endParaRPr lang="en-US"/>
          </a:p>
        </p:txBody>
      </p:sp>
    </p:spTree>
    <p:extLst>
      <p:ext uri="{BB962C8B-B14F-4D97-AF65-F5344CB8AC3E}">
        <p14:creationId xmlns:p14="http://schemas.microsoft.com/office/powerpoint/2010/main" val="376537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28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D4534-55DC-8949-B2D4-F2D713A4A60F}" type="slidenum">
              <a:rPr lang="en-US" smtClean="0"/>
              <a:t>7</a:t>
            </a:fld>
            <a:endParaRPr lang="en-US"/>
          </a:p>
        </p:txBody>
      </p:sp>
    </p:spTree>
    <p:extLst>
      <p:ext uri="{BB962C8B-B14F-4D97-AF65-F5344CB8AC3E}">
        <p14:creationId xmlns:p14="http://schemas.microsoft.com/office/powerpoint/2010/main" val="126938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D4534-55DC-8949-B2D4-F2D713A4A60F}" type="slidenum">
              <a:rPr lang="en-US" smtClean="0"/>
              <a:t>13</a:t>
            </a:fld>
            <a:endParaRPr lang="en-US"/>
          </a:p>
        </p:txBody>
      </p:sp>
    </p:spTree>
    <p:extLst>
      <p:ext uri="{BB962C8B-B14F-4D97-AF65-F5344CB8AC3E}">
        <p14:creationId xmlns:p14="http://schemas.microsoft.com/office/powerpoint/2010/main" val="324718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91623-3F59-408E-956C-CE4713E23B3E}"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285308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91623-3F59-408E-956C-CE4713E23B3E}"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192489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91623-3F59-408E-956C-CE4713E23B3E}"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184714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91623-3F59-408E-956C-CE4713E23B3E}"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60729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991623-3F59-408E-956C-CE4713E23B3E}"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349490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91623-3F59-408E-956C-CE4713E23B3E}"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34313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91623-3F59-408E-956C-CE4713E23B3E}"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214385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91623-3F59-408E-956C-CE4713E23B3E}"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399644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91623-3F59-408E-956C-CE4713E23B3E}"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30474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991623-3F59-408E-956C-CE4713E23B3E}"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422969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991623-3F59-408E-956C-CE4713E23B3E}"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742F6-F4BB-49DB-BB64-20547135857B}" type="slidenum">
              <a:rPr lang="en-US" smtClean="0"/>
              <a:t>‹#›</a:t>
            </a:fld>
            <a:endParaRPr lang="en-US"/>
          </a:p>
        </p:txBody>
      </p:sp>
    </p:spTree>
    <p:extLst>
      <p:ext uri="{BB962C8B-B14F-4D97-AF65-F5344CB8AC3E}">
        <p14:creationId xmlns:p14="http://schemas.microsoft.com/office/powerpoint/2010/main" val="345522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91623-3F59-408E-956C-CE4713E23B3E}" type="datetimeFigureOut">
              <a:rPr lang="en-US" smtClean="0"/>
              <a:t>1/31/2022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742F6-F4BB-49DB-BB64-20547135857B}" type="slidenum">
              <a:rPr lang="en-US" smtClean="0"/>
              <a:t>‹#›</a:t>
            </a:fld>
            <a:endParaRPr lang="en-US"/>
          </a:p>
        </p:txBody>
      </p:sp>
    </p:spTree>
    <p:extLst>
      <p:ext uri="{BB962C8B-B14F-4D97-AF65-F5344CB8AC3E}">
        <p14:creationId xmlns:p14="http://schemas.microsoft.com/office/powerpoint/2010/main" val="331961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a:blip>
          <a:stretch>
            <a:fillRect/>
          </a:stretch>
        </p:blipFill>
        <p:spPr>
          <a:xfrm>
            <a:off x="7759378" y="-6445"/>
            <a:ext cx="4432622" cy="2328405"/>
          </a:xfrm>
          <a:prstGeom prst="rect">
            <a:avLst/>
          </a:prstGeom>
        </p:spPr>
      </p:pic>
      <p:pic>
        <p:nvPicPr>
          <p:cNvPr id="4" name="Picture 3"/>
          <p:cNvPicPr>
            <a:picLocks noChangeAspect="1"/>
          </p:cNvPicPr>
          <p:nvPr/>
        </p:nvPicPr>
        <p:blipFill>
          <a:blip r:embed="rId3"/>
          <a:stretch>
            <a:fillRect/>
          </a:stretch>
        </p:blipFill>
        <p:spPr>
          <a:xfrm>
            <a:off x="1" y="3732414"/>
            <a:ext cx="5504122" cy="3125585"/>
          </a:xfrm>
          <a:prstGeom prst="rect">
            <a:avLst/>
          </a:prstGeom>
        </p:spPr>
      </p:pic>
      <p:sp>
        <p:nvSpPr>
          <p:cNvPr id="2" name="Title 1"/>
          <p:cNvSpPr>
            <a:spLocks noGrp="1"/>
          </p:cNvSpPr>
          <p:nvPr>
            <p:ph type="ctrTitle"/>
          </p:nvPr>
        </p:nvSpPr>
        <p:spPr>
          <a:xfrm>
            <a:off x="1705510" y="1876807"/>
            <a:ext cx="8882978" cy="1774681"/>
          </a:xfrm>
        </p:spPr>
        <p:txBody>
          <a:bodyPr>
            <a:noAutofit/>
          </a:bodyPr>
          <a:lstStyle/>
          <a:p>
            <a:r>
              <a:rPr lang="en-US" sz="4400" dirty="0"/>
              <a:t>Generative Adversarial Network Rooms in Generative Graph Grammar Dungeons for The Legend of Zelda</a:t>
            </a:r>
            <a:endParaRPr lang="en-US" sz="4400" dirty="0"/>
          </a:p>
        </p:txBody>
      </p:sp>
      <p:sp>
        <p:nvSpPr>
          <p:cNvPr id="3" name="Subtitle 2"/>
          <p:cNvSpPr>
            <a:spLocks noGrp="1"/>
          </p:cNvSpPr>
          <p:nvPr>
            <p:ph type="subTitle" idx="1"/>
          </p:nvPr>
        </p:nvSpPr>
        <p:spPr>
          <a:xfrm>
            <a:off x="1083917" y="3732415"/>
            <a:ext cx="9613900" cy="429088"/>
          </a:xfrm>
        </p:spPr>
        <p:txBody>
          <a:bodyPr/>
          <a:lstStyle/>
          <a:p>
            <a:r>
              <a:rPr lang="en-US" dirty="0">
                <a:latin typeface="Times New Roman" panose="02020603050405020304" pitchFamily="18" charset="0"/>
                <a:cs typeface="Times New Roman" panose="02020603050405020304" pitchFamily="18" charset="0"/>
              </a:rPr>
              <a:t>Jake </a:t>
            </a:r>
            <a:r>
              <a:rPr lang="en-US" dirty="0" smtClean="0">
                <a:latin typeface="Times New Roman" panose="02020603050405020304" pitchFamily="18" charset="0"/>
                <a:cs typeface="Times New Roman" panose="02020603050405020304" pitchFamily="18" charset="0"/>
              </a:rPr>
              <a:t>Gutierrez </a:t>
            </a:r>
            <a:r>
              <a:rPr lang="en-US" dirty="0">
                <a:latin typeface="Times New Roman" panose="02020603050405020304" pitchFamily="18" charset="0"/>
                <a:cs typeface="Times New Roman" panose="02020603050405020304" pitchFamily="18" charset="0"/>
              </a:rPr>
              <a:t>and Jacob </a:t>
            </a:r>
            <a:r>
              <a:rPr lang="en-US" dirty="0" err="1">
                <a:latin typeface="Times New Roman" panose="02020603050405020304" pitchFamily="18" charset="0"/>
                <a:cs typeface="Times New Roman" panose="02020603050405020304" pitchFamily="18" charset="0"/>
              </a:rPr>
              <a:t>Schrum</a:t>
            </a:r>
            <a:endParaRPr lang="en-US" u="sng" dirty="0"/>
          </a:p>
        </p:txBody>
      </p:sp>
    </p:spTree>
    <p:extLst>
      <p:ext uri="{BB962C8B-B14F-4D97-AF65-F5344CB8AC3E}">
        <p14:creationId xmlns:p14="http://schemas.microsoft.com/office/powerpoint/2010/main" val="69251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Novelty</a:t>
            </a:r>
            <a:endParaRPr lang="en-US"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5209954"/>
            <a:ext cx="10515600" cy="1381679"/>
          </a:xfrm>
        </p:spPr>
        <p:txBody>
          <a:bodyPr>
            <a:normAutofit fontScale="70000" lnSpcReduction="20000"/>
          </a:bodyPr>
          <a:lstStyle/>
          <a:p>
            <a:pPr marL="0" indent="0">
              <a:buNone/>
            </a:pPr>
            <a:r>
              <a:rPr lang="en-US" dirty="0"/>
              <a:t>“Comparing novelty scores of different dungeon types using one-way ANOVA reveals significant differences (F(2,75) = 7.317,p = 0.00125). Post-hoc pairwise comparisons with Tukey’s HSD and error-adjusted p-values are presented. Even though Graph only uses rooms from the original game, Graph is significantly more novel than Original (p = 0.00854). Here, Original refers to all 18 dungeons from the original game. </a:t>
            </a:r>
            <a:r>
              <a:rPr lang="en-US" dirty="0" err="1"/>
              <a:t>Graph+GAN</a:t>
            </a:r>
            <a:r>
              <a:rPr lang="en-US" dirty="0"/>
              <a:t> is also significantly more novel than Original (p = 0.00116), but not significantly different from Graph (p = 0.7377</a:t>
            </a:r>
            <a:r>
              <a:rPr lang="en-US" dirty="0" smtClean="0"/>
              <a:t>).”</a:t>
            </a:r>
            <a:endParaRPr lang="en-US" dirty="0"/>
          </a:p>
        </p:txBody>
      </p:sp>
      <p:pic>
        <p:nvPicPr>
          <p:cNvPr id="4" name="Picture 3"/>
          <p:cNvPicPr>
            <a:picLocks noChangeAspect="1"/>
          </p:cNvPicPr>
          <p:nvPr/>
        </p:nvPicPr>
        <p:blipFill>
          <a:blip r:embed="rId3"/>
          <a:stretch>
            <a:fillRect/>
          </a:stretch>
        </p:blipFill>
        <p:spPr>
          <a:xfrm>
            <a:off x="3327991" y="1111518"/>
            <a:ext cx="5253370" cy="3683766"/>
          </a:xfrm>
          <a:prstGeom prst="rect">
            <a:avLst/>
          </a:prstGeom>
        </p:spPr>
      </p:pic>
    </p:spTree>
    <p:extLst>
      <p:ext uri="{BB962C8B-B14F-4D97-AF65-F5344CB8AC3E}">
        <p14:creationId xmlns:p14="http://schemas.microsoft.com/office/powerpoint/2010/main" val="403251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Qualitative</a:t>
            </a:r>
            <a:endParaRPr lang="en-US" sz="3200" dirty="0">
              <a:solidFill>
                <a:schemeClr val="bg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85000" lnSpcReduction="20000"/>
          </a:bodyPr>
          <a:lstStyle/>
          <a:p>
            <a:pPr marL="0" indent="0">
              <a:buNone/>
            </a:pPr>
            <a:r>
              <a:rPr lang="en-US" dirty="0"/>
              <a:t>“Quotes contextualize the quantitative findings. In particular, why was Dungeon 4-1 appealing? Participants enjoyed the water obstacle that was only passable with the raft. One said, “water cross tool/item was enjoyable.” Another said, “I liked that you had to wait later in the level to get the water walking thing and that helped you get further in the level</a:t>
            </a:r>
            <a:r>
              <a:rPr lang="en-US" dirty="0" smtClean="0"/>
              <a:t>.”</a:t>
            </a:r>
            <a:endParaRPr lang="en-US" dirty="0"/>
          </a:p>
          <a:p>
            <a:pPr marL="0" indent="0">
              <a:buNone/>
            </a:pPr>
            <a:r>
              <a:rPr lang="en-US" dirty="0" smtClean="0"/>
              <a:t>Of </a:t>
            </a:r>
            <a:r>
              <a:rPr lang="en-US" dirty="0"/>
              <a:t>a </a:t>
            </a:r>
            <a:r>
              <a:rPr lang="en-US" dirty="0" err="1"/>
              <a:t>Graph+GAN</a:t>
            </a:r>
            <a:r>
              <a:rPr lang="en-US" dirty="0"/>
              <a:t> dungeon: “This dungeon was very chaotic, with items you didn’t need in places you couldn’t access. I liked that a lot because it threw me off and had me thinking about different possibilities.” This quote supports data indicating that GAN rooms are less organized. A participant observed: “there were parts of rooms and enemies that I couldn’t reach</a:t>
            </a:r>
            <a:r>
              <a:rPr lang="en-US" dirty="0" smtClean="0"/>
              <a:t>.”</a:t>
            </a:r>
          </a:p>
          <a:p>
            <a:pPr marL="0" indent="0">
              <a:buNone/>
            </a:pPr>
            <a:r>
              <a:rPr lang="en-US" dirty="0"/>
              <a:t>Reachability aside, many GAN rooms simply look more chaotic: “There was a large mix of wall and water blocks, in ways that didn’t seem completely natural. There was very little symmetry and a lot of obstacles.” Although the GAN produces chaotic rooms, 10 participants specifically said things like “They seemed organized,” and “I felt like the rooms were organized.”</a:t>
            </a:r>
          </a:p>
        </p:txBody>
      </p:sp>
    </p:spTree>
    <p:extLst>
      <p:ext uri="{BB962C8B-B14F-4D97-AF65-F5344CB8AC3E}">
        <p14:creationId xmlns:p14="http://schemas.microsoft.com/office/powerpoint/2010/main" val="190506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Examp</a:t>
            </a:r>
            <a:r>
              <a:rPr lang="en-US" sz="3200" dirty="0" smtClean="0">
                <a:solidFill>
                  <a:schemeClr val="bg1"/>
                </a:solidFill>
                <a:latin typeface="Arial" panose="020B0604020202020204" pitchFamily="34" charset="0"/>
                <a:cs typeface="Arial" panose="020B0604020202020204" pitchFamily="34" charset="0"/>
              </a:rPr>
              <a:t>les</a:t>
            </a:r>
            <a:endParaRPr lang="en-US" sz="32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33462" y="1773201"/>
            <a:ext cx="10125075" cy="1695450"/>
          </a:xfrm>
          <a:prstGeom prst="rect">
            <a:avLst/>
          </a:prstGeom>
        </p:spPr>
      </p:pic>
    </p:spTree>
    <p:extLst>
      <p:ext uri="{BB962C8B-B14F-4D97-AF65-F5344CB8AC3E}">
        <p14:creationId xmlns:p14="http://schemas.microsoft.com/office/powerpoint/2010/main" val="184030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urshot.nationalgeographic.com/u/fQYSUbVfts-T7pS2VP2wnKyN8wxywmXtY0-Fwsgxpi040yPNMIXbOUSy8MoZ5r04kYDSzf7WT_3yKrpla5Zw5k3vgcTPKGAfONu4GgblHe0B3W8E_LgSBY6kKwf3bXwTepfcnCGb5VmnDd6ecmy35Njr7qiaFSqQwvSWlMr7d2KC-uF97IprSbeKayO9TYvZPhVgeymm78CQhRNO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0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098FDAA-92D3-E54F-BC2B-1D3AE37DBF0D}"/>
              </a:ext>
            </a:extLst>
          </p:cNvPr>
          <p:cNvSpPr>
            <a:spLocks noGrp="1"/>
          </p:cNvSpPr>
          <p:nvPr>
            <p:ph type="sldNum" sz="quarter" idx="12"/>
          </p:nvPr>
        </p:nvSpPr>
        <p:spPr/>
        <p:txBody>
          <a:bodyPr/>
          <a:lstStyle/>
          <a:p>
            <a:fld id="{B13742F6-F4BB-49DB-BB64-20547135857B}" type="slidenum">
              <a:rPr lang="en-US" smtClean="0"/>
              <a:t>13</a:t>
            </a:fld>
            <a:endParaRPr lang="en-US"/>
          </a:p>
        </p:txBody>
      </p:sp>
      <p:sp>
        <p:nvSpPr>
          <p:cNvPr id="6" name="Rectangle 5"/>
          <p:cNvSpPr/>
          <p:nvPr/>
        </p:nvSpPr>
        <p:spPr>
          <a:xfrm>
            <a:off x="-24384" y="2274286"/>
            <a:ext cx="12192000" cy="2150307"/>
          </a:xfrm>
          <a:prstGeom prst="rect">
            <a:avLst/>
          </a:prstGeom>
          <a:gradFill flip="none" rotWithShape="1">
            <a:gsLst>
              <a:gs pos="37000">
                <a:schemeClr val="tx1">
                  <a:alpha val="67000"/>
                </a:schemeClr>
              </a:gs>
              <a:gs pos="100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2317" y="2995496"/>
            <a:ext cx="10227365" cy="707886"/>
          </a:xfrm>
          <a:prstGeom prst="rect">
            <a:avLst/>
          </a:prstGeom>
          <a:noFill/>
        </p:spPr>
        <p:txBody>
          <a:bodyPr wrap="square" rtlCol="0">
            <a:spAutoFit/>
          </a:bodyPr>
          <a:lstStyle/>
          <a:p>
            <a:pPr algn="ctr"/>
            <a:r>
              <a:rPr lang="en-US" sz="4000" dirty="0" smtClean="0">
                <a:solidFill>
                  <a:schemeClr val="bg1"/>
                </a:solidFill>
              </a:rPr>
              <a:t>Conclusions</a:t>
            </a:r>
            <a:endParaRPr lang="en-US" sz="4000" dirty="0">
              <a:solidFill>
                <a:schemeClr val="bg1"/>
              </a:solidFill>
            </a:endParaRPr>
          </a:p>
        </p:txBody>
      </p:sp>
    </p:spTree>
    <p:extLst>
      <p:ext uri="{BB962C8B-B14F-4D97-AF65-F5344CB8AC3E}">
        <p14:creationId xmlns:p14="http://schemas.microsoft.com/office/powerpoint/2010/main" val="8990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88A579-340A-674B-9700-4ED4C8A6B652}"/>
              </a:ext>
            </a:extLst>
          </p:cNvPr>
          <p:cNvSpPr>
            <a:spLocks noGrp="1"/>
          </p:cNvSpPr>
          <p:nvPr>
            <p:ph type="sldNum" sz="quarter" idx="12"/>
          </p:nvPr>
        </p:nvSpPr>
        <p:spPr/>
        <p:txBody>
          <a:bodyPr/>
          <a:lstStyle/>
          <a:p>
            <a:fld id="{B13742F6-F4BB-49DB-BB64-20547135857B}" type="slidenum">
              <a:rPr lang="en-US" smtClean="0"/>
              <a:t>14</a:t>
            </a:fld>
            <a:endParaRPr lang="en-US"/>
          </a:p>
        </p:txBody>
      </p:sp>
      <p:sp>
        <p:nvSpPr>
          <p:cNvPr id="14" name="Rectangle 13">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Conclusions</a:t>
            </a:r>
            <a:endParaRPr lang="en-US" sz="3200" dirty="0">
              <a:solidFill>
                <a:schemeClr val="bg1"/>
              </a:solidFill>
              <a:latin typeface="Arial" panose="020B0604020202020204" pitchFamily="34" charset="0"/>
              <a:cs typeface="Arial" panose="020B0604020202020204" pitchFamily="34" charset="0"/>
            </a:endParaRPr>
          </a:p>
        </p:txBody>
      </p:sp>
      <p:sp>
        <p:nvSpPr>
          <p:cNvPr id="17" name="Content Placeholder 2"/>
          <p:cNvSpPr>
            <a:spLocks noGrp="1"/>
          </p:cNvSpPr>
          <p:nvPr>
            <p:ph idx="1"/>
          </p:nvPr>
        </p:nvSpPr>
        <p:spPr>
          <a:xfrm>
            <a:off x="838200" y="1406525"/>
            <a:ext cx="10515600" cy="4351338"/>
          </a:xfrm>
        </p:spPr>
        <p:txBody>
          <a:bodyPr>
            <a:normAutofit/>
          </a:bodyPr>
          <a:lstStyle/>
          <a:p>
            <a:pPr marL="0" indent="0">
              <a:buNone/>
            </a:pPr>
            <a:r>
              <a:rPr lang="en-US" dirty="0" smtClean="0"/>
              <a:t>“User </a:t>
            </a:r>
            <a:r>
              <a:rPr lang="en-US" dirty="0"/>
              <a:t>responses indicate that results were comparable to a handcrafted level from The Legend of Zelda</a:t>
            </a:r>
            <a:r>
              <a:rPr lang="en-US" dirty="0" smtClean="0"/>
              <a:t>.”</a:t>
            </a:r>
          </a:p>
        </p:txBody>
      </p:sp>
    </p:spTree>
    <p:extLst>
      <p:ext uri="{BB962C8B-B14F-4D97-AF65-F5344CB8AC3E}">
        <p14:creationId xmlns:p14="http://schemas.microsoft.com/office/powerpoint/2010/main" val="358956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88A579-340A-674B-9700-4ED4C8A6B652}"/>
              </a:ext>
            </a:extLst>
          </p:cNvPr>
          <p:cNvSpPr>
            <a:spLocks noGrp="1"/>
          </p:cNvSpPr>
          <p:nvPr>
            <p:ph type="sldNum" sz="quarter" idx="12"/>
          </p:nvPr>
        </p:nvSpPr>
        <p:spPr/>
        <p:txBody>
          <a:bodyPr/>
          <a:lstStyle/>
          <a:p>
            <a:fld id="{B13742F6-F4BB-49DB-BB64-20547135857B}" type="slidenum">
              <a:rPr lang="en-US" smtClean="0"/>
              <a:t>15</a:t>
            </a:fld>
            <a:endParaRPr lang="en-US"/>
          </a:p>
        </p:txBody>
      </p:sp>
      <p:sp>
        <p:nvSpPr>
          <p:cNvPr id="14" name="Rectangle 13">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My thoughts</a:t>
            </a:r>
            <a:endParaRPr lang="en-US" sz="32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Content Placeholder 2"/>
              <p:cNvSpPr>
                <a:spLocks noGrp="1"/>
              </p:cNvSpPr>
              <p:nvPr>
                <p:ph idx="1"/>
              </p:nvPr>
            </p:nvSpPr>
            <p:spPr>
              <a:xfrm>
                <a:off x="838200" y="1406525"/>
                <a:ext cx="10515600" cy="4351338"/>
              </a:xfrm>
            </p:spPr>
            <p:txBody>
              <a:bodyPr>
                <a:normAutofit/>
              </a:bodyPr>
              <a:lstStyle/>
              <a:p>
                <a:pPr marL="0" indent="0">
                  <a:buNone/>
                </a:pPr>
                <a:r>
                  <a:rPr lang="en-US" dirty="0" smtClean="0"/>
                  <a:t>Technology is reasonable, although not particularly compelling</a:t>
                </a:r>
              </a:p>
              <a:p>
                <a:pPr marL="0" indent="0">
                  <a:buNone/>
                </a:pPr>
                <a:r>
                  <a:rPr lang="en-US" dirty="0" smtClean="0"/>
                  <a:t>Poor motivation tee-</a:t>
                </a:r>
                <a:r>
                  <a:rPr lang="en-US" dirty="0" err="1" smtClean="0"/>
                  <a:t>ing</a:t>
                </a:r>
                <a:r>
                  <a:rPr lang="en-US" dirty="0" smtClean="0"/>
                  <a:t> up the technical innovation</a:t>
                </a:r>
              </a:p>
              <a:p>
                <a:pPr marL="0" indent="0">
                  <a:buNone/>
                </a:pPr>
                <a:r>
                  <a:rPr lang="en-US" dirty="0" smtClean="0"/>
                  <a:t>Poor dataset sample: friends-and-family-sample</a:t>
                </a:r>
              </a:p>
              <a:p>
                <a:pPr marL="0" indent="0">
                  <a:buNone/>
                </a:pPr>
                <a:r>
                  <a:rPr lang="en-US" dirty="0" smtClean="0"/>
                  <a:t>Non-rejection of the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i="1" dirty="0" smtClean="0">
                            <a:latin typeface="Cambria Math" panose="02040503050406030204" pitchFamily="18" charset="0"/>
                          </a:rPr>
                          <m:t>0</m:t>
                        </m:r>
                      </m:sub>
                    </m:sSub>
                  </m:oMath>
                </a14:m>
                <a:r>
                  <a:rPr lang="en-US" dirty="0" smtClean="0"/>
                  <a:t> is a win.</a:t>
                </a:r>
              </a:p>
              <a:p>
                <a:pPr marL="0" indent="0">
                  <a:buNone/>
                </a:pPr>
                <a:r>
                  <a:rPr lang="en-US" dirty="0" smtClean="0"/>
                  <a:t>Only a single 2d game.</a:t>
                </a:r>
              </a:p>
              <a:p>
                <a:pPr marL="0" indent="0">
                  <a:buNone/>
                </a:pPr>
                <a:endParaRPr lang="en-US" dirty="0" smtClean="0"/>
              </a:p>
              <a:p>
                <a:pPr marL="0" indent="0">
                  <a:buNone/>
                </a:pPr>
                <a:endParaRPr lang="en-US" dirty="0" smtClean="0"/>
              </a:p>
            </p:txBody>
          </p:sp>
        </mc:Choice>
        <mc:Fallback>
          <p:sp>
            <p:nvSpPr>
              <p:cNvPr id="17" name="Content Placeholder 2"/>
              <p:cNvSpPr>
                <a:spLocks noGrp="1" noRot="1" noChangeAspect="1" noMove="1" noResize="1" noEditPoints="1" noAdjustHandles="1" noChangeArrowheads="1" noChangeShapeType="1" noTextEdit="1"/>
              </p:cNvSpPr>
              <p:nvPr>
                <p:ph idx="1"/>
              </p:nvPr>
            </p:nvSpPr>
            <p:spPr>
              <a:xfrm>
                <a:off x="838200" y="1406525"/>
                <a:ext cx="10515600" cy="4351338"/>
              </a:xfrm>
              <a:blipFill>
                <a:blip r:embed="rId3"/>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086813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ravel.nd.edu/assets/92238/original/f3.jpg"/>
          <p:cNvPicPr>
            <a:picLocks noChangeAspect="1" noChangeArrowheads="1"/>
          </p:cNvPicPr>
          <p:nvPr/>
        </p:nvPicPr>
        <p:blipFill rotWithShape="1">
          <a:blip r:embed="rId2">
            <a:extLst>
              <a:ext uri="{28A0092B-C50C-407E-A947-70E740481C1C}">
                <a14:useLocalDpi xmlns:a14="http://schemas.microsoft.com/office/drawing/2010/main" val="0"/>
              </a:ext>
            </a:extLst>
          </a:blip>
          <a:srcRect t="5500" b="4167"/>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65101"/>
            <a:ext cx="12192000" cy="1270000"/>
            <a:chOff x="0" y="2193016"/>
            <a:chExt cx="12192000" cy="2150307"/>
          </a:xfrm>
        </p:grpSpPr>
        <p:sp>
          <p:nvSpPr>
            <p:cNvPr id="5" name="Rectangle 4"/>
            <p:cNvSpPr/>
            <p:nvPr/>
          </p:nvSpPr>
          <p:spPr>
            <a:xfrm>
              <a:off x="0" y="2193016"/>
              <a:ext cx="12192000" cy="2150307"/>
            </a:xfrm>
            <a:prstGeom prst="rect">
              <a:avLst/>
            </a:prstGeom>
            <a:gradFill flip="none" rotWithShape="1">
              <a:gsLst>
                <a:gs pos="37000">
                  <a:schemeClr val="tx1">
                    <a:alpha val="67000"/>
                  </a:schemeClr>
                </a:gs>
                <a:gs pos="100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2560282"/>
              <a:ext cx="9753600" cy="707887"/>
            </a:xfrm>
            <a:prstGeom prst="rect">
              <a:avLst/>
            </a:prstGeom>
            <a:noFill/>
          </p:spPr>
          <p:txBody>
            <a:bodyPr wrap="square" rtlCol="0">
              <a:spAutoFit/>
            </a:bodyPr>
            <a:lstStyle/>
            <a:p>
              <a:pPr algn="ctr"/>
              <a:r>
                <a:rPr lang="en-US" sz="4000" dirty="0">
                  <a:solidFill>
                    <a:schemeClr val="bg1"/>
                  </a:solidFill>
                </a:rPr>
                <a:t>Questions?</a:t>
              </a:r>
            </a:p>
          </p:txBody>
        </p:sp>
      </p:grpSp>
      <p:sp>
        <p:nvSpPr>
          <p:cNvPr id="2" name="Slide Number Placeholder 1">
            <a:extLst>
              <a:ext uri="{FF2B5EF4-FFF2-40B4-BE49-F238E27FC236}">
                <a16:creationId xmlns:a16="http://schemas.microsoft.com/office/drawing/2014/main" id="{C2DE2F47-791D-6D4B-BA0E-8230C7AE3481}"/>
              </a:ext>
            </a:extLst>
          </p:cNvPr>
          <p:cNvSpPr>
            <a:spLocks noGrp="1"/>
          </p:cNvSpPr>
          <p:nvPr>
            <p:ph type="sldNum" sz="quarter" idx="12"/>
          </p:nvPr>
        </p:nvSpPr>
        <p:spPr/>
        <p:txBody>
          <a:bodyPr/>
          <a:lstStyle/>
          <a:p>
            <a:fld id="{B13742F6-F4BB-49DB-BB64-20547135857B}" type="slidenum">
              <a:rPr lang="en-US" smtClean="0"/>
              <a:t>16</a:t>
            </a:fld>
            <a:endParaRPr lang="en-US"/>
          </a:p>
        </p:txBody>
      </p:sp>
    </p:spTree>
    <p:extLst>
      <p:ext uri="{BB962C8B-B14F-4D97-AF65-F5344CB8AC3E}">
        <p14:creationId xmlns:p14="http://schemas.microsoft.com/office/powerpoint/2010/main" val="269850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2"/>
          <p:cNvSpPr>
            <a:spLocks noGrp="1"/>
          </p:cNvSpPr>
          <p:nvPr>
            <p:ph idx="1"/>
          </p:nvPr>
        </p:nvSpPr>
        <p:spPr>
          <a:xfrm>
            <a:off x="838200" y="1406525"/>
            <a:ext cx="10515600" cy="4351338"/>
          </a:xfrm>
        </p:spPr>
        <p:txBody>
          <a:bodyPr>
            <a:normAutofit/>
          </a:bodyPr>
          <a:lstStyle/>
          <a:p>
            <a:pPr marL="0" indent="0">
              <a:buNone/>
            </a:pPr>
            <a:r>
              <a:rPr lang="en-US" dirty="0"/>
              <a:t>Gutierrez, J. and </a:t>
            </a:r>
            <a:r>
              <a:rPr lang="en-US" dirty="0" err="1"/>
              <a:t>Schrum</a:t>
            </a:r>
            <a:r>
              <a:rPr lang="en-US" dirty="0"/>
              <a:t>, J., 2020, July. Generative adversarial network rooms in generative graph grammar dungeons for the legend of </a:t>
            </a:r>
            <a:r>
              <a:rPr lang="en-US" dirty="0" err="1"/>
              <a:t>zelda</a:t>
            </a:r>
            <a:r>
              <a:rPr lang="en-US" dirty="0"/>
              <a:t>. In </a:t>
            </a:r>
            <a:r>
              <a:rPr lang="en-US" i="1" dirty="0"/>
              <a:t>2020 IEEE Congress on Evolutionary Computation (CEC)</a:t>
            </a:r>
            <a:r>
              <a:rPr lang="en-US" dirty="0"/>
              <a:t> (pp. 1-8). IEEE</a:t>
            </a:r>
            <a:r>
              <a:rPr lang="en-US" dirty="0" smtClean="0"/>
              <a:t>.</a:t>
            </a:r>
            <a:endParaRPr lang="en-US" dirty="0"/>
          </a:p>
        </p:txBody>
      </p:sp>
      <p:sp>
        <p:nvSpPr>
          <p:cNvPr id="44" name="Rectangle 43">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The Paper(s)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14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urshot.nationalgeographic.com/u/fQYSUbVfts-T7pS2VP2wnKyN8wxywmXtY0-Fwsgxpi040yPNMIXbOUSy8MoZ5r04kYDSzf7WT_3yKrpla5Zw5k3vgcTPKGAfONu4GgblHe0B3W8E_LgSBY6kKwf3bXwTepfcnCGb5VmnDd6ecmy35Njr7qiaFSqQwvSWlMr7d2KC-uF97IprSbeKayO9TYvZPhVgeymm78CQhRNO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
            <a:ext cx="12192000" cy="68458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 y="2274286"/>
            <a:ext cx="12192000" cy="2150307"/>
          </a:xfrm>
          <a:prstGeom prst="rect">
            <a:avLst/>
          </a:prstGeom>
          <a:gradFill flip="none" rotWithShape="1">
            <a:gsLst>
              <a:gs pos="37000">
                <a:schemeClr val="tx1">
                  <a:alpha val="67000"/>
                </a:schemeClr>
              </a:gs>
              <a:gs pos="100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317" y="2995496"/>
            <a:ext cx="10227365" cy="707886"/>
          </a:xfrm>
          <a:prstGeom prst="rect">
            <a:avLst/>
          </a:prstGeom>
          <a:noFill/>
        </p:spPr>
        <p:txBody>
          <a:bodyPr wrap="square" rtlCol="0">
            <a:spAutoFit/>
          </a:bodyPr>
          <a:lstStyle/>
          <a:p>
            <a:pPr algn="ctr"/>
            <a:r>
              <a:rPr lang="en-US" sz="4000" dirty="0" smtClean="0">
                <a:solidFill>
                  <a:schemeClr val="bg1"/>
                </a:solidFill>
              </a:rPr>
              <a:t>The But</a:t>
            </a:r>
            <a:endParaRPr lang="en-US" sz="4000" dirty="0">
              <a:solidFill>
                <a:schemeClr val="bg1"/>
              </a:solidFill>
            </a:endParaRPr>
          </a:p>
        </p:txBody>
      </p:sp>
      <p:sp>
        <p:nvSpPr>
          <p:cNvPr id="2" name="Slide Number Placeholder 1">
            <a:extLst>
              <a:ext uri="{FF2B5EF4-FFF2-40B4-BE49-F238E27FC236}">
                <a16:creationId xmlns:a16="http://schemas.microsoft.com/office/drawing/2014/main" id="{33B9C248-9470-214F-97D5-D85B9CF576C8}"/>
              </a:ext>
            </a:extLst>
          </p:cNvPr>
          <p:cNvSpPr>
            <a:spLocks noGrp="1"/>
          </p:cNvSpPr>
          <p:nvPr>
            <p:ph type="sldNum" sz="quarter" idx="12"/>
          </p:nvPr>
        </p:nvSpPr>
        <p:spPr/>
        <p:txBody>
          <a:bodyPr/>
          <a:lstStyle/>
          <a:p>
            <a:fld id="{B13742F6-F4BB-49DB-BB64-20547135857B}" type="slidenum">
              <a:rPr lang="en-US" smtClean="0"/>
              <a:t>3</a:t>
            </a:fld>
            <a:endParaRPr lang="en-US"/>
          </a:p>
        </p:txBody>
      </p:sp>
    </p:spTree>
    <p:extLst>
      <p:ext uri="{BB962C8B-B14F-4D97-AF65-F5344CB8AC3E}">
        <p14:creationId xmlns:p14="http://schemas.microsoft.com/office/powerpoint/2010/main" val="37765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2"/>
          <p:cNvSpPr>
            <a:spLocks noGrp="1"/>
          </p:cNvSpPr>
          <p:nvPr>
            <p:ph idx="1"/>
          </p:nvPr>
        </p:nvSpPr>
        <p:spPr>
          <a:xfrm>
            <a:off x="838200" y="1406525"/>
            <a:ext cx="10515600" cy="4351338"/>
          </a:xfrm>
        </p:spPr>
        <p:txBody>
          <a:bodyPr/>
          <a:lstStyle/>
          <a:p>
            <a:pPr marL="0" indent="0">
              <a:buNone/>
            </a:pPr>
            <a:r>
              <a:rPr lang="en-US" dirty="0" smtClean="0"/>
              <a:t>“Generative </a:t>
            </a:r>
            <a:r>
              <a:rPr lang="en-US" dirty="0"/>
              <a:t>Adversarial Networks (GANs) have demonstrated their ability to learn patterns in data and produce new exemplars similar to, but different from, their training set in several domains, including video </a:t>
            </a:r>
            <a:r>
              <a:rPr lang="en-US" dirty="0" smtClean="0"/>
              <a:t>games.</a:t>
            </a:r>
          </a:p>
          <a:p>
            <a:pPr marL="0" indent="0">
              <a:buNone/>
            </a:pPr>
            <a:r>
              <a:rPr lang="en-US" b="1" dirty="0" smtClean="0">
                <a:solidFill>
                  <a:srgbClr val="FF0000"/>
                </a:solidFill>
              </a:rPr>
              <a:t>However</a:t>
            </a:r>
            <a:r>
              <a:rPr lang="en-US" dirty="0"/>
              <a:t>, </a:t>
            </a:r>
            <a:endParaRPr lang="en-US" dirty="0" smtClean="0"/>
          </a:p>
          <a:p>
            <a:pPr marL="0" indent="0">
              <a:buNone/>
            </a:pPr>
            <a:r>
              <a:rPr lang="en-US" dirty="0" smtClean="0"/>
              <a:t>GANs </a:t>
            </a:r>
            <a:r>
              <a:rPr lang="en-US" dirty="0"/>
              <a:t>have a fixed output size, so creating levels of arbitrary size for a dungeon crawling game is difficult. GANs also have trouble encoding semantic requirements that make levels interesting and playable</a:t>
            </a:r>
            <a:r>
              <a:rPr lang="en-US" dirty="0" smtClean="0"/>
              <a:t>.”</a:t>
            </a:r>
            <a:endParaRPr lang="en-US" dirty="0"/>
          </a:p>
        </p:txBody>
      </p:sp>
      <p:sp>
        <p:nvSpPr>
          <p:cNvPr id="42" name="Rectangle 41">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GANs + Graph Grammars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3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“Video </a:t>
            </a:r>
            <a:r>
              <a:rPr lang="en-US" dirty="0"/>
              <a:t>game developers increase </a:t>
            </a:r>
            <a:r>
              <a:rPr lang="en-US" dirty="0" err="1"/>
              <a:t>replayability</a:t>
            </a:r>
            <a:r>
              <a:rPr lang="en-US" dirty="0"/>
              <a:t> and reduce costs using Procedural Content Generation (PCG [1]). Instead of experiencing the game once, players see new variations on every </a:t>
            </a:r>
            <a:r>
              <a:rPr lang="en-US" dirty="0" err="1"/>
              <a:t>playthrough</a:t>
            </a:r>
            <a:r>
              <a:rPr lang="en-US" dirty="0" smtClean="0"/>
              <a:t>.”</a:t>
            </a:r>
            <a:endParaRPr lang="en-US" dirty="0"/>
          </a:p>
        </p:txBody>
      </p:sp>
      <p:sp>
        <p:nvSpPr>
          <p:cNvPr id="3" name="Slide Number Placeholder 2">
            <a:extLst>
              <a:ext uri="{FF2B5EF4-FFF2-40B4-BE49-F238E27FC236}">
                <a16:creationId xmlns:a16="http://schemas.microsoft.com/office/drawing/2014/main" id="{5288A579-340A-674B-9700-4ED4C8A6B652}"/>
              </a:ext>
            </a:extLst>
          </p:cNvPr>
          <p:cNvSpPr>
            <a:spLocks noGrp="1"/>
          </p:cNvSpPr>
          <p:nvPr>
            <p:ph type="sldNum" sz="quarter" idx="12"/>
          </p:nvPr>
        </p:nvSpPr>
        <p:spPr/>
        <p:txBody>
          <a:bodyPr/>
          <a:lstStyle/>
          <a:p>
            <a:fld id="{B13742F6-F4BB-49DB-BB64-20547135857B}" type="slidenum">
              <a:rPr lang="en-US" smtClean="0"/>
              <a:pPr/>
              <a:t>5</a:t>
            </a:fld>
            <a:endParaRPr lang="en-US"/>
          </a:p>
        </p:txBody>
      </p:sp>
      <p:sp>
        <p:nvSpPr>
          <p:cNvPr id="17" name="Rectangle 16">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Why is this important?</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40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88A579-340A-674B-9700-4ED4C8A6B652}"/>
              </a:ext>
            </a:extLst>
          </p:cNvPr>
          <p:cNvSpPr>
            <a:spLocks noGrp="1"/>
          </p:cNvSpPr>
          <p:nvPr>
            <p:ph type="sldNum" sz="quarter" idx="12"/>
          </p:nvPr>
        </p:nvSpPr>
        <p:spPr/>
        <p:txBody>
          <a:bodyPr/>
          <a:lstStyle/>
          <a:p>
            <a:fld id="{B13742F6-F4BB-49DB-BB64-20547135857B}" type="slidenum">
              <a:rPr lang="en-US" smtClean="0"/>
              <a:t>6</a:t>
            </a:fld>
            <a:endParaRPr lang="en-US"/>
          </a:p>
        </p:txBody>
      </p:sp>
      <p:sp>
        <p:nvSpPr>
          <p:cNvPr id="14" name="Rectangle 13">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Research Questions</a:t>
            </a:r>
            <a:endParaRPr lang="en-US" sz="3200" dirty="0">
              <a:solidFill>
                <a:schemeClr val="bg1"/>
              </a:solidFill>
              <a:latin typeface="Arial" panose="020B0604020202020204" pitchFamily="34" charset="0"/>
              <a:cs typeface="Arial" panose="020B0604020202020204" pitchFamily="34" charset="0"/>
            </a:endParaRPr>
          </a:p>
        </p:txBody>
      </p:sp>
      <p:sp>
        <p:nvSpPr>
          <p:cNvPr id="17" name="Content Placeholder 2"/>
          <p:cNvSpPr>
            <a:spLocks noGrp="1"/>
          </p:cNvSpPr>
          <p:nvPr>
            <p:ph idx="1"/>
          </p:nvPr>
        </p:nvSpPr>
        <p:spPr>
          <a:xfrm>
            <a:off x="838200" y="1406525"/>
            <a:ext cx="10515600" cy="4351338"/>
          </a:xfrm>
        </p:spPr>
        <p:txBody>
          <a:bodyPr>
            <a:normAutofit/>
          </a:bodyPr>
          <a:lstStyle/>
          <a:p>
            <a:pPr marL="0" indent="0">
              <a:buNone/>
            </a:pPr>
            <a:r>
              <a:rPr lang="en-US" dirty="0" smtClean="0"/>
              <a:t>RQ1: </a:t>
            </a:r>
            <a:r>
              <a:rPr lang="en-US" dirty="0" smtClean="0"/>
              <a:t>Can graph grammars or </a:t>
            </a:r>
            <a:r>
              <a:rPr lang="en-US" dirty="0" err="1" smtClean="0"/>
              <a:t>graph+GAN</a:t>
            </a:r>
            <a:r>
              <a:rPr lang="en-US" dirty="0" smtClean="0"/>
              <a:t> models do better than the original game?</a:t>
            </a:r>
            <a:endParaRPr lang="en-US" dirty="0" smtClean="0"/>
          </a:p>
        </p:txBody>
      </p:sp>
    </p:spTree>
    <p:extLst>
      <p:ext uri="{BB962C8B-B14F-4D97-AF65-F5344CB8AC3E}">
        <p14:creationId xmlns:p14="http://schemas.microsoft.com/office/powerpoint/2010/main" val="124786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urshot.nationalgeographic.com/u/fQYSUbVfts-T7pS2VP2wnKyN8wxywmXtY0-Fwsgxpi040yPNMIXbOUSy8MoZ5r04kYDSzf7WT_3yKrpla5Zw5k3vgcTPKGAfONu4GgblHe0B3W8E_LgSBY6kKwf3bXwTepfcnCGb5VmnDd6ecmy35Njr7qiaFSqQwvSWlMr7d2KC-uF97IprSbeKayO9TYvZPhVgeymm78CQhRNO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0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098FDAA-92D3-E54F-BC2B-1D3AE37DBF0D}"/>
              </a:ext>
            </a:extLst>
          </p:cNvPr>
          <p:cNvSpPr>
            <a:spLocks noGrp="1"/>
          </p:cNvSpPr>
          <p:nvPr>
            <p:ph type="sldNum" sz="quarter" idx="12"/>
          </p:nvPr>
        </p:nvSpPr>
        <p:spPr/>
        <p:txBody>
          <a:bodyPr/>
          <a:lstStyle/>
          <a:p>
            <a:fld id="{B13742F6-F4BB-49DB-BB64-20547135857B}" type="slidenum">
              <a:rPr lang="en-US" smtClean="0"/>
              <a:t>7</a:t>
            </a:fld>
            <a:endParaRPr lang="en-US"/>
          </a:p>
        </p:txBody>
      </p:sp>
      <p:sp>
        <p:nvSpPr>
          <p:cNvPr id="6" name="Rectangle 5"/>
          <p:cNvSpPr/>
          <p:nvPr/>
        </p:nvSpPr>
        <p:spPr>
          <a:xfrm>
            <a:off x="-24384" y="2274286"/>
            <a:ext cx="12192000" cy="2150307"/>
          </a:xfrm>
          <a:prstGeom prst="rect">
            <a:avLst/>
          </a:prstGeom>
          <a:gradFill flip="none" rotWithShape="1">
            <a:gsLst>
              <a:gs pos="37000">
                <a:schemeClr val="tx1">
                  <a:alpha val="67000"/>
                </a:schemeClr>
              </a:gs>
              <a:gs pos="100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2317" y="2995496"/>
            <a:ext cx="10227365" cy="707886"/>
          </a:xfrm>
          <a:prstGeom prst="rect">
            <a:avLst/>
          </a:prstGeom>
          <a:noFill/>
        </p:spPr>
        <p:txBody>
          <a:bodyPr wrap="square" rtlCol="0">
            <a:spAutoFit/>
          </a:bodyPr>
          <a:lstStyle/>
          <a:p>
            <a:pPr algn="ctr"/>
            <a:r>
              <a:rPr lang="en-US" sz="4000" dirty="0" smtClean="0">
                <a:solidFill>
                  <a:schemeClr val="bg1"/>
                </a:solidFill>
              </a:rPr>
              <a:t>Ways of Knowing</a:t>
            </a:r>
            <a:endParaRPr lang="en-US" sz="4000" dirty="0">
              <a:solidFill>
                <a:schemeClr val="bg1"/>
              </a:solidFill>
            </a:endParaRPr>
          </a:p>
        </p:txBody>
      </p:sp>
    </p:spTree>
    <p:extLst>
      <p:ext uri="{BB962C8B-B14F-4D97-AF65-F5344CB8AC3E}">
        <p14:creationId xmlns:p14="http://schemas.microsoft.com/office/powerpoint/2010/main" val="33375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User study</a:t>
            </a:r>
            <a:endParaRPr lang="en-US" sz="3200" dirty="0">
              <a:solidFill>
                <a:schemeClr val="bg1"/>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p:txBody>
          <a:bodyPr/>
          <a:lstStyle/>
          <a:p>
            <a:pPr marL="0" indent="0">
              <a:buNone/>
            </a:pPr>
            <a:r>
              <a:rPr lang="en-US" dirty="0"/>
              <a:t>“The study had 30 participants (university students, faculty, and staff). Each participant played through a dungeon of each of the three types in a different order (5 per each of 6 possible orders). After each dungeon, the participant took a survey ranking the dungeon on a 1–5 scale in various categories. After the second dungeon, users indicated which of the two were better in various respects, and after the third dungeon all three were ranked relative to each other. Participants also provided open-ended text responses at each stage</a:t>
            </a:r>
            <a:r>
              <a:rPr lang="en-US" dirty="0" smtClean="0"/>
              <a:t>.”</a:t>
            </a:r>
            <a:endParaRPr lang="en-US" dirty="0"/>
          </a:p>
        </p:txBody>
      </p:sp>
    </p:spTree>
    <p:extLst>
      <p:ext uri="{BB962C8B-B14F-4D97-AF65-F5344CB8AC3E}">
        <p14:creationId xmlns:p14="http://schemas.microsoft.com/office/powerpoint/2010/main" val="61462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EAF907-8924-432B-B23B-E49E3733BD6A}"/>
              </a:ext>
            </a:extLst>
          </p:cNvPr>
          <p:cNvSpPr/>
          <p:nvPr/>
        </p:nvSpPr>
        <p:spPr>
          <a:xfrm>
            <a:off x="0" y="187761"/>
            <a:ext cx="12192000" cy="722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AFA84-12B0-4385-9B3A-65D3C3B8DD8B}"/>
              </a:ext>
            </a:extLst>
          </p:cNvPr>
          <p:cNvSpPr/>
          <p:nvPr/>
        </p:nvSpPr>
        <p:spPr>
          <a:xfrm>
            <a:off x="0" y="206688"/>
            <a:ext cx="12192000" cy="722376"/>
          </a:xfrm>
          <a:prstGeom prst="rect">
            <a:avLst/>
          </a:prstGeom>
          <a:gradFill flip="none" rotWithShape="1">
            <a:gsLst>
              <a:gs pos="37000">
                <a:schemeClr val="tx1">
                  <a:alpha val="50000"/>
                </a:schemeClr>
              </a:gs>
              <a:gs pos="100000">
                <a:schemeClr val="tx1">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CD2852-2A77-4817-B065-D89EB9CB9CB1}"/>
              </a:ext>
            </a:extLst>
          </p:cNvPr>
          <p:cNvSpPr txBox="1"/>
          <p:nvPr/>
        </p:nvSpPr>
        <p:spPr>
          <a:xfrm>
            <a:off x="203200" y="243353"/>
            <a:ext cx="10985500" cy="584775"/>
          </a:xfrm>
          <a:prstGeom prst="rect">
            <a:avLst/>
          </a:prstGeom>
          <a:noFill/>
          <a:effectLst/>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Results</a:t>
            </a:r>
            <a:endParaRPr lang="en-US" sz="3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73606" y="965729"/>
            <a:ext cx="8734425" cy="2943225"/>
          </a:xfrm>
          <a:prstGeom prst="rect">
            <a:avLst/>
          </a:prstGeom>
        </p:spPr>
      </p:pic>
      <p:sp>
        <p:nvSpPr>
          <p:cNvPr id="11" name="Content Placeholder 10"/>
          <p:cNvSpPr>
            <a:spLocks noGrp="1"/>
          </p:cNvSpPr>
          <p:nvPr>
            <p:ph idx="1"/>
          </p:nvPr>
        </p:nvSpPr>
        <p:spPr>
          <a:xfrm>
            <a:off x="838200" y="4114800"/>
            <a:ext cx="10515600" cy="2402958"/>
          </a:xfrm>
        </p:spPr>
        <p:txBody>
          <a:bodyPr>
            <a:normAutofit fontScale="70000" lnSpcReduction="20000"/>
          </a:bodyPr>
          <a:lstStyle/>
          <a:p>
            <a:pPr marL="0" indent="0">
              <a:buNone/>
            </a:pPr>
            <a:r>
              <a:rPr lang="en-US" b="1" dirty="0" err="1" smtClean="0"/>
              <a:t>Kruskal</a:t>
            </a:r>
            <a:r>
              <a:rPr lang="en-US" b="1" dirty="0"/>
              <a:t>-</a:t>
            </a:r>
            <a:r>
              <a:rPr lang="en-US" b="1" dirty="0" smtClean="0"/>
              <a:t>Wallis Test</a:t>
            </a:r>
          </a:p>
          <a:p>
            <a:pPr marL="0" indent="0">
              <a:buNone/>
            </a:pPr>
            <a:r>
              <a:rPr lang="en-US" dirty="0"/>
              <a:t>“</a:t>
            </a:r>
            <a:r>
              <a:rPr lang="en-US" dirty="0" err="1"/>
              <a:t>Kruskal</a:t>
            </a:r>
            <a:r>
              <a:rPr lang="en-US" dirty="0"/>
              <a:t>-Wallis tests (</a:t>
            </a:r>
            <a:r>
              <a:rPr lang="en-US" dirty="0" err="1"/>
              <a:t>df</a:t>
            </a:r>
            <a:r>
              <a:rPr lang="en-US" dirty="0"/>
              <a:t> = 2) indicate that there are no significant differences between dungeon types in terms of </a:t>
            </a:r>
            <a:r>
              <a:rPr lang="en-US" dirty="0" err="1"/>
              <a:t>enjoyability</a:t>
            </a:r>
            <a:r>
              <a:rPr lang="en-US" dirty="0"/>
              <a:t> (H = 1.5065,p = 0.4708), challenge in finding the exit (H = 2.5478,p = 0.2797), challenge from enemies (H = 1.2331,p = 0.5398), map complexity (H = 2.8105,p = 0.2453), room complexity (H = 1.2279,p = 0.5412), and room novelty (H = 4.2023,p = 0.1223</a:t>
            </a:r>
            <a:r>
              <a:rPr lang="en-US" dirty="0" smtClean="0"/>
              <a:t>).”</a:t>
            </a:r>
          </a:p>
          <a:p>
            <a:pPr marL="0" indent="0">
              <a:buNone/>
            </a:pPr>
            <a:r>
              <a:rPr lang="en-US" dirty="0"/>
              <a:t>Only in terms of room organization is there a significant difference between dungeon types (H = 11.337,p = 0.003454), and post-hoc pairwise </a:t>
            </a:r>
            <a:r>
              <a:rPr lang="en-US" dirty="0" err="1"/>
              <a:t>MannWhitney</a:t>
            </a:r>
            <a:r>
              <a:rPr lang="en-US" dirty="0"/>
              <a:t> U tests with FDR error correction show that it is specifically the </a:t>
            </a:r>
            <a:r>
              <a:rPr lang="en-US" dirty="0" err="1"/>
              <a:t>Graph+GAN</a:t>
            </a:r>
            <a:r>
              <a:rPr lang="en-US" dirty="0"/>
              <a:t> rooms that are less organized than rooms of both Original (p = 0.0056) and Graph (p = 0.0164</a:t>
            </a:r>
            <a:r>
              <a:rPr lang="en-US" dirty="0" smtClean="0"/>
              <a:t>).”</a:t>
            </a:r>
            <a:endParaRPr lang="en-US" dirty="0"/>
          </a:p>
        </p:txBody>
      </p:sp>
    </p:spTree>
    <p:extLst>
      <p:ext uri="{BB962C8B-B14F-4D97-AF65-F5344CB8AC3E}">
        <p14:creationId xmlns:p14="http://schemas.microsoft.com/office/powerpoint/2010/main" val="408757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11425</TotalTime>
  <Words>799</Words>
  <Application>Microsoft Office PowerPoint</Application>
  <PresentationFormat>Widescreen</PresentationFormat>
  <Paragraphs>47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Generative Adversarial Network Rooms in Generative Graph Grammar Dungeons for The Legend of Zelda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Weninger</dc:creator>
  <cp:lastModifiedBy>Tim Weninger</cp:lastModifiedBy>
  <cp:revision>47</cp:revision>
  <dcterms:created xsi:type="dcterms:W3CDTF">2018-06-12T16:09:54Z</dcterms:created>
  <dcterms:modified xsi:type="dcterms:W3CDTF">2022-01-31T22:23:57Z</dcterms:modified>
</cp:coreProperties>
</file>