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92000"/>
  <p:notesSz cx="9296400" cy="7010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9" roundtripDataSignature="AMtx7mivi0srIN0EWe37w3W8cmSTqsXl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65809" y="1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46350" y="876300"/>
            <a:ext cx="4203700" cy="2365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2546350" y="876300"/>
            <a:ext cx="4203700" cy="2365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975f3ee89_2_10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Edge Ratio: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spotlight BUGGE and Kronecker -- they degenerate predictably given the models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spotlight the GNNs -- they </a:t>
            </a:r>
            <a:r>
              <a:rPr lang="en-US"/>
              <a:t>noticeably</a:t>
            </a:r>
            <a:r>
              <a:rPr lang="en-US"/>
              <a:t> densify the graph (except GRNN is weird)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PageRank: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spotlight GNNs again -- they perform worse across all datasets, unlike other models</a:t>
            </a:r>
            <a:endParaRPr/>
          </a:p>
        </p:txBody>
      </p:sp>
      <p:sp>
        <p:nvSpPr>
          <p:cNvPr id="309" name="Google Shape;309;ge975f3ee89_2_10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982012ad2_0_1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Portrait Divergence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this is a measure of similarity between graphs computed by taking the JS distance between the two graphs’ “B Matrices”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a “B Matrix” is a matrix whose (</a:t>
            </a:r>
            <a:r>
              <a:rPr i="1" lang="en-US"/>
              <a:t>row</a:t>
            </a:r>
            <a:r>
              <a:rPr lang="en-US"/>
              <a:t>, </a:t>
            </a:r>
            <a:r>
              <a:rPr i="1" lang="en-US"/>
              <a:t>col</a:t>
            </a:r>
            <a:r>
              <a:rPr lang="en-US"/>
              <a:t>)th entry is the number of nodes at distance </a:t>
            </a:r>
            <a:r>
              <a:rPr i="1" lang="en-US"/>
              <a:t>row</a:t>
            </a:r>
            <a:r>
              <a:rPr lang="en-US"/>
              <a:t> from node </a:t>
            </a:r>
            <a:r>
              <a:rPr i="1" lang="en-US"/>
              <a:t>col</a:t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again highlight BUGGE and the GNNs for underperforming across datasets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Lambda Distance: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spotlight graph autoencoders for performing badly across datasets</a:t>
            </a:r>
            <a:endParaRPr/>
          </a:p>
        </p:txBody>
      </p:sp>
      <p:sp>
        <p:nvSpPr>
          <p:cNvPr id="327" name="Google Shape;327;ge982012ad2_0_1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982012ad2_0_32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cc label</a:t>
            </a:r>
            <a:endParaRPr/>
          </a:p>
        </p:txBody>
      </p:sp>
      <p:sp>
        <p:nvSpPr>
          <p:cNvPr id="344" name="Google Shape;344;ge982012ad2_0_32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975f3ee89_1_418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cc label</a:t>
            </a:r>
            <a:endParaRPr/>
          </a:p>
        </p:txBody>
      </p:sp>
      <p:sp>
        <p:nvSpPr>
          <p:cNvPr id="363" name="Google Shape;363;ge975f3ee89_1_418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975f3ee89_1_370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cc label</a:t>
            </a:r>
            <a:endParaRPr/>
          </a:p>
        </p:txBody>
      </p:sp>
      <p:sp>
        <p:nvSpPr>
          <p:cNvPr id="382" name="Google Shape;382;ge975f3ee89_1_370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975f3ee89_1_390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cc label</a:t>
            </a:r>
            <a:endParaRPr/>
          </a:p>
        </p:txBody>
      </p:sp>
      <p:sp>
        <p:nvSpPr>
          <p:cNvPr id="399" name="Google Shape;399;ge975f3ee89_1_390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e975f3ee89_1_400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cc label</a:t>
            </a:r>
            <a:endParaRPr/>
          </a:p>
        </p:txBody>
      </p:sp>
      <p:sp>
        <p:nvSpPr>
          <p:cNvPr id="416" name="Google Shape;416;ge975f3ee89_1_400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975f3ee89_1_237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cc label</a:t>
            </a:r>
            <a:endParaRPr/>
          </a:p>
        </p:txBody>
      </p:sp>
      <p:sp>
        <p:nvSpPr>
          <p:cNvPr id="433" name="Google Shape;433;ge975f3ee89_1_237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982012ad2_0_41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e982012ad2_0_41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975f3ee89_1_45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e975f3ee89_1_45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e975f3ee89_1_45:notes"/>
          <p:cNvSpPr txBox="1"/>
          <p:nvPr>
            <p:ph idx="12" type="sldNum"/>
          </p:nvPr>
        </p:nvSpPr>
        <p:spPr>
          <a:xfrm>
            <a:off x="5265809" y="6658664"/>
            <a:ext cx="40284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/>
          <p:nvPr>
            <p:ph idx="2" type="sldImg"/>
          </p:nvPr>
        </p:nvSpPr>
        <p:spPr>
          <a:xfrm>
            <a:off x="2546350" y="876300"/>
            <a:ext cx="4203700" cy="2365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 txBox="1"/>
          <p:nvPr>
            <p:ph idx="12" type="sldNum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975f3ee89_1_61:notes"/>
          <p:cNvSpPr txBox="1"/>
          <p:nvPr>
            <p:ph idx="1" type="body"/>
          </p:nvPr>
        </p:nvSpPr>
        <p:spPr>
          <a:xfrm>
            <a:off x="929640" y="3373755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Phase 1: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Generating strings from a given string grammar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Phase 2: Extracting grammar rules from observed strings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e975f3ee89_1_61:notes"/>
          <p:cNvSpPr/>
          <p:nvPr>
            <p:ph idx="2" type="sldImg"/>
          </p:nvPr>
        </p:nvSpPr>
        <p:spPr>
          <a:xfrm>
            <a:off x="929640" y="876300"/>
            <a:ext cx="7437000" cy="236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975f3ee89_1_52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e975f3ee89_1_52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e975f3ee89_1_175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e975f3ee89_1_175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975f3ee89_1_189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e975f3ee89_1_189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e975f3ee89_1_520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e975f3ee89_1_520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e975f3ee89_1_543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e975f3ee89_1_543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975f3ee89_1_567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e975f3ee89_1_567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e975f3ee89_1_585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e975f3ee89_1_585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975f3ee89_1_608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e975f3ee89_1_608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e975f3ee89_1_630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e975f3ee89_1_630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 attributes influence topology. Political homophily is at play here.</a:t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2546350" y="876300"/>
            <a:ext cx="4203700" cy="2365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975f3ee89_1_648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ge975f3ee89_1_648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e975f3ee89_1_669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ge975f3ee89_1_669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e975f3ee89_1_686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e975f3ee89_1_686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e975f3ee89_1_705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e975f3ee89_1_705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e975f3ee89_1_741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e975f3ee89_1_741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e975f3ee89_1_763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e975f3ee89_1_763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975f3ee89_1_752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e975f3ee89_1_752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e975f3ee89_1_776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ge975f3ee89_1_776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e975f3ee89_1_786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e975f3ee89_1_786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e975f3ee89_1_797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ge975f3ee89_1_797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950b87cff_0_14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e950b87cff_0_14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e975f3ee89_1_812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ge975f3ee89_1_812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e975f3ee89_1_837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ge975f3ee89_1_837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e982012be0_0_32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ge982012be0_0_32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7:notes"/>
          <p:cNvSpPr txBox="1"/>
          <p:nvPr>
            <p:ph idx="1" type="body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7:notes"/>
          <p:cNvSpPr/>
          <p:nvPr>
            <p:ph idx="2" type="sldImg"/>
          </p:nvPr>
        </p:nvSpPr>
        <p:spPr>
          <a:xfrm>
            <a:off x="2546350" y="876300"/>
            <a:ext cx="4203700" cy="2365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950b87cff_0_95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e950b87cff_0_95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975f3ee89_1_488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cc label</a:t>
            </a:r>
            <a:endParaRPr/>
          </a:p>
        </p:txBody>
      </p:sp>
      <p:sp>
        <p:nvSpPr>
          <p:cNvPr id="262" name="Google Shape;262;ge975f3ee89_1_488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975f3ee89_1_38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e975f3ee89_1_38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e975f3ee89_1_38:notes"/>
          <p:cNvSpPr txBox="1"/>
          <p:nvPr>
            <p:ph idx="12" type="sldNum"/>
          </p:nvPr>
        </p:nvSpPr>
        <p:spPr>
          <a:xfrm>
            <a:off x="5265809" y="6658664"/>
            <a:ext cx="40284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950b87cff_0_109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e950b87cff_0_109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982012ad2_0_14:notes"/>
          <p:cNvSpPr txBox="1"/>
          <p:nvPr>
            <p:ph idx="1" type="body"/>
          </p:nvPr>
        </p:nvSpPr>
        <p:spPr>
          <a:xfrm>
            <a:off x="929640" y="3373754"/>
            <a:ext cx="7437000" cy="27603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e982012ad2_0_14:notes"/>
          <p:cNvSpPr/>
          <p:nvPr>
            <p:ph idx="2" type="sldImg"/>
          </p:nvPr>
        </p:nvSpPr>
        <p:spPr>
          <a:xfrm>
            <a:off x="2546350" y="876300"/>
            <a:ext cx="4203600" cy="2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950b87cff_2_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e950b87cff_2_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e950b87cff_2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e950b87cff_2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e950b87cff_2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950b87cff_2_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e950b87cff_2_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e950b87cff_2_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e950b87cff_2_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e950b87cff_2_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950b87cff_2_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e950b87cff_2_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e950b87cff_2_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e950b87cff_2_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e950b87cff_2_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950b87cff_2_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e950b87cff_2_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e950b87cff_2_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e950b87cff_2_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e950b87cff_2_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e950b87cff_2_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950b87cff_2_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e950b87cff_2_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e950b87cff_2_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e950b87cff_2_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e950b87cff_2_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e950b87cff_2_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e950b87cff_2_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e950b87cff_2_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950b87cff_2_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e950b87cff_2_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e950b87cff_2_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e950b87cff_2_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950b87cff_2_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e950b87cff_2_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e950b87cff_2_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950b87cff_2_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e950b87cff_2_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e950b87cff_2_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e950b87cff_2_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e950b87cff_2_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e950b87cff_2_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50b87cff_2_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e950b87cff_2_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e950b87cff_2_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e950b87cff_2_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e950b87cff_2_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e950b87cff_2_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950b87cff_2_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e950b87cff_2_6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e950b87cff_2_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e950b87cff_2_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e950b87cff_2_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950b87cff_2_6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e950b87cff_2_6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e950b87cff_2_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e950b87cff_2_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e950b87cff_2_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950b87cff_2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ge950b87cff_2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e950b87cff_2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e950b87cff_2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e950b87cff_2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9.jpg"/><Relationship Id="rId5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20.pn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35.png"/><Relationship Id="rId5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34.pn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9.png"/><Relationship Id="rId13" Type="http://schemas.openxmlformats.org/officeDocument/2006/relationships/image" Target="../media/image48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41.png"/><Relationship Id="rId15" Type="http://schemas.openxmlformats.org/officeDocument/2006/relationships/image" Target="../media/image47.png"/><Relationship Id="rId14" Type="http://schemas.openxmlformats.org/officeDocument/2006/relationships/image" Target="../media/image38.png"/><Relationship Id="rId17" Type="http://schemas.openxmlformats.org/officeDocument/2006/relationships/image" Target="../media/image9.jpg"/><Relationship Id="rId16" Type="http://schemas.openxmlformats.org/officeDocument/2006/relationships/image" Target="../media/image45.png"/><Relationship Id="rId5" Type="http://schemas.openxmlformats.org/officeDocument/2006/relationships/image" Target="../media/image32.png"/><Relationship Id="rId19" Type="http://schemas.openxmlformats.org/officeDocument/2006/relationships/image" Target="../media/image53.png"/><Relationship Id="rId6" Type="http://schemas.openxmlformats.org/officeDocument/2006/relationships/image" Target="../media/image40.png"/><Relationship Id="rId18" Type="http://schemas.openxmlformats.org/officeDocument/2006/relationships/image" Target="../media/image51.png"/><Relationship Id="rId7" Type="http://schemas.openxmlformats.org/officeDocument/2006/relationships/image" Target="../media/image46.png"/><Relationship Id="rId8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Relationship Id="rId4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49.png"/><Relationship Id="rId5" Type="http://schemas.openxmlformats.org/officeDocument/2006/relationships/image" Target="../media/image5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Relationship Id="rId4" Type="http://schemas.openxmlformats.org/officeDocument/2006/relationships/image" Target="../media/image49.png"/><Relationship Id="rId5" Type="http://schemas.openxmlformats.org/officeDocument/2006/relationships/image" Target="../media/image62.png"/><Relationship Id="rId6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Relationship Id="rId4" Type="http://schemas.openxmlformats.org/officeDocument/2006/relationships/image" Target="../media/image9.jpg"/><Relationship Id="rId5" Type="http://schemas.openxmlformats.org/officeDocument/2006/relationships/image" Target="../media/image50.png"/><Relationship Id="rId6" Type="http://schemas.openxmlformats.org/officeDocument/2006/relationships/image" Target="../media/image5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png"/><Relationship Id="rId4" Type="http://schemas.openxmlformats.org/officeDocument/2006/relationships/image" Target="../media/image9.jpg"/><Relationship Id="rId5" Type="http://schemas.openxmlformats.org/officeDocument/2006/relationships/image" Target="../media/image56.png"/><Relationship Id="rId6" Type="http://schemas.openxmlformats.org/officeDocument/2006/relationships/image" Target="../media/image5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Relationship Id="rId4" Type="http://schemas.openxmlformats.org/officeDocument/2006/relationships/image" Target="../media/image61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Relationship Id="rId4" Type="http://schemas.openxmlformats.org/officeDocument/2006/relationships/image" Target="../media/image61.png"/><Relationship Id="rId5" Type="http://schemas.openxmlformats.org/officeDocument/2006/relationships/image" Target="../media/image60.png"/><Relationship Id="rId6" Type="http://schemas.openxmlformats.org/officeDocument/2006/relationships/image" Target="../media/image5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image" Target="../media/image63.png"/><Relationship Id="rId5" Type="http://schemas.openxmlformats.org/officeDocument/2006/relationships/image" Target="../media/image58.png"/><Relationship Id="rId6" Type="http://schemas.openxmlformats.org/officeDocument/2006/relationships/image" Target="../media/image5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Relationship Id="rId4" Type="http://schemas.openxmlformats.org/officeDocument/2006/relationships/image" Target="../media/image63.png"/><Relationship Id="rId5" Type="http://schemas.openxmlformats.org/officeDocument/2006/relationships/image" Target="../media/image58.png"/><Relationship Id="rId6" Type="http://schemas.openxmlformats.org/officeDocument/2006/relationships/image" Target="../media/image6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Relationship Id="rId4" Type="http://schemas.openxmlformats.org/officeDocument/2006/relationships/image" Target="../media/image66.png"/><Relationship Id="rId5" Type="http://schemas.openxmlformats.org/officeDocument/2006/relationships/image" Target="../media/image65.png"/><Relationship Id="rId6" Type="http://schemas.openxmlformats.org/officeDocument/2006/relationships/image" Target="../media/image6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Relationship Id="rId4" Type="http://schemas.openxmlformats.org/officeDocument/2006/relationships/image" Target="../media/image66.png"/><Relationship Id="rId5" Type="http://schemas.openxmlformats.org/officeDocument/2006/relationships/image" Target="../media/image65.png"/><Relationship Id="rId6" Type="http://schemas.openxmlformats.org/officeDocument/2006/relationships/image" Target="../media/image6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g"/><Relationship Id="rId4" Type="http://schemas.openxmlformats.org/officeDocument/2006/relationships/image" Target="../media/image6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49.png"/><Relationship Id="rId5" Type="http://schemas.openxmlformats.org/officeDocument/2006/relationships/image" Target="../media/image52.png"/><Relationship Id="rId6" Type="http://schemas.openxmlformats.org/officeDocument/2006/relationships/image" Target="../media/image6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Relationship Id="rId4" Type="http://schemas.openxmlformats.org/officeDocument/2006/relationships/image" Target="../media/image69.png"/><Relationship Id="rId5" Type="http://schemas.openxmlformats.org/officeDocument/2006/relationships/image" Target="../media/image6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jpg"/><Relationship Id="rId4" Type="http://schemas.openxmlformats.org/officeDocument/2006/relationships/image" Target="../media/image69.png"/><Relationship Id="rId5" Type="http://schemas.openxmlformats.org/officeDocument/2006/relationships/image" Target="../media/image7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jp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jpg"/><Relationship Id="rId4" Type="http://schemas.openxmlformats.org/officeDocument/2006/relationships/image" Target="../media/image69.png"/><Relationship Id="rId5" Type="http://schemas.openxmlformats.org/officeDocument/2006/relationships/image" Target="../media/image7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g"/><Relationship Id="rId4" Type="http://schemas.openxmlformats.org/officeDocument/2006/relationships/image" Target="../media/image69.png"/><Relationship Id="rId5" Type="http://schemas.openxmlformats.org/officeDocument/2006/relationships/image" Target="../media/image7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g"/><Relationship Id="rId4" Type="http://schemas.openxmlformats.org/officeDocument/2006/relationships/image" Target="../media/image69.png"/><Relationship Id="rId5" Type="http://schemas.openxmlformats.org/officeDocument/2006/relationships/image" Target="../media/image77.png"/><Relationship Id="rId6" Type="http://schemas.openxmlformats.org/officeDocument/2006/relationships/image" Target="../media/image79.png"/><Relationship Id="rId7" Type="http://schemas.openxmlformats.org/officeDocument/2006/relationships/image" Target="../media/image7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jpg"/><Relationship Id="rId4" Type="http://schemas.openxmlformats.org/officeDocument/2006/relationships/image" Target="../media/image8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jpg"/></Relationships>
</file>

<file path=ppt/slides/_rels/slide42.xml.rels><?xml version="1.0" encoding="UTF-8" standalone="yes"?><Relationships xmlns="http://schemas.openxmlformats.org/package/2006/relationships"><Relationship Id="rId20" Type="http://schemas.openxmlformats.org/officeDocument/2006/relationships/image" Target="../media/image93.png"/><Relationship Id="rId22" Type="http://schemas.openxmlformats.org/officeDocument/2006/relationships/image" Target="../media/image85.png"/><Relationship Id="rId21" Type="http://schemas.openxmlformats.org/officeDocument/2006/relationships/image" Target="../media/image91.png"/><Relationship Id="rId24" Type="http://schemas.openxmlformats.org/officeDocument/2006/relationships/image" Target="../media/image94.jpg"/><Relationship Id="rId23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3.jpg"/><Relationship Id="rId4" Type="http://schemas.openxmlformats.org/officeDocument/2006/relationships/image" Target="../media/image80.jpg"/><Relationship Id="rId9" Type="http://schemas.openxmlformats.org/officeDocument/2006/relationships/image" Target="../media/image84.jpg"/><Relationship Id="rId25" Type="http://schemas.openxmlformats.org/officeDocument/2006/relationships/image" Target="../media/image97.png"/><Relationship Id="rId5" Type="http://schemas.openxmlformats.org/officeDocument/2006/relationships/image" Target="../media/image78.jpg"/><Relationship Id="rId6" Type="http://schemas.openxmlformats.org/officeDocument/2006/relationships/image" Target="../media/image75.png"/><Relationship Id="rId7" Type="http://schemas.openxmlformats.org/officeDocument/2006/relationships/image" Target="../media/image81.png"/><Relationship Id="rId8" Type="http://schemas.openxmlformats.org/officeDocument/2006/relationships/image" Target="../media/image87.png"/><Relationship Id="rId11" Type="http://schemas.openxmlformats.org/officeDocument/2006/relationships/image" Target="../media/image92.png"/><Relationship Id="rId10" Type="http://schemas.openxmlformats.org/officeDocument/2006/relationships/image" Target="../media/image9.jpg"/><Relationship Id="rId13" Type="http://schemas.openxmlformats.org/officeDocument/2006/relationships/image" Target="../media/image86.jpg"/><Relationship Id="rId12" Type="http://schemas.openxmlformats.org/officeDocument/2006/relationships/image" Target="../media/image90.png"/><Relationship Id="rId15" Type="http://schemas.openxmlformats.org/officeDocument/2006/relationships/image" Target="../media/image88.png"/><Relationship Id="rId14" Type="http://schemas.openxmlformats.org/officeDocument/2006/relationships/image" Target="../media/image82.jpg"/><Relationship Id="rId17" Type="http://schemas.openxmlformats.org/officeDocument/2006/relationships/image" Target="../media/image89.gif"/><Relationship Id="rId16" Type="http://schemas.openxmlformats.org/officeDocument/2006/relationships/image" Target="../media/image96.jpg"/><Relationship Id="rId19" Type="http://schemas.openxmlformats.org/officeDocument/2006/relationships/image" Target="../media/image98.jpg"/><Relationship Id="rId18" Type="http://schemas.openxmlformats.org/officeDocument/2006/relationships/image" Target="../media/image9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9.jp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6.png"/><Relationship Id="rId11" Type="http://schemas.openxmlformats.org/officeDocument/2006/relationships/image" Target="../media/image26.png"/><Relationship Id="rId10" Type="http://schemas.openxmlformats.org/officeDocument/2006/relationships/image" Target="../media/image27.png"/><Relationship Id="rId9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7836" y="-6445"/>
            <a:ext cx="4364164" cy="229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3826042"/>
            <a:ext cx="5339246" cy="303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 txBox="1"/>
          <p:nvPr>
            <p:ph type="ctrTitle"/>
          </p:nvPr>
        </p:nvSpPr>
        <p:spPr>
          <a:xfrm>
            <a:off x="125" y="2225850"/>
            <a:ext cx="12192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 sz="5200"/>
              <a:t>Inspectable and Respectable Heterogeneous Graph Mining Models</a:t>
            </a:r>
            <a:endParaRPr sz="5200"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1524000" y="3826042"/>
            <a:ext cx="9144000" cy="1431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Tim Weninger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en-US" sz="1900"/>
              <a:t>Frank M. Friemann Collegiate Associate Professor of Engineering</a:t>
            </a:r>
            <a:endParaRPr sz="2900"/>
          </a:p>
        </p:txBody>
      </p:sp>
      <p:pic>
        <p:nvPicPr>
          <p:cNvPr descr="Image result for university of notre dame logo" id="167" name="Google Shape;1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6300" y="5573880"/>
            <a:ext cx="36957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e975f3ee89_2_10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312" name="Google Shape;312;ge975f3ee89_2_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ge975f3ee89_2_10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e975f3ee89_2_10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Tracking Graph Statistics over 10 Iterations</a:t>
              </a:r>
              <a:endParaRPr/>
            </a:p>
          </p:txBody>
        </p:sp>
      </p:grpSp>
      <p:pic>
        <p:nvPicPr>
          <p:cNvPr id="315" name="Google Shape;315;ge975f3ee89_2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900" y="1308838"/>
            <a:ext cx="9982198" cy="2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e975f3ee89_2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4900" y="4180713"/>
            <a:ext cx="9982198" cy="256378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e975f3ee89_2_10"/>
          <p:cNvSpPr txBox="1"/>
          <p:nvPr/>
        </p:nvSpPr>
        <p:spPr>
          <a:xfrm rot="-5400000">
            <a:off x="-577175" y="2497850"/>
            <a:ext cx="20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Edge Ratio</a:t>
            </a:r>
            <a:endParaRPr/>
          </a:p>
        </p:txBody>
      </p:sp>
      <p:sp>
        <p:nvSpPr>
          <p:cNvPr id="318" name="Google Shape;318;ge975f3ee89_2_10"/>
          <p:cNvSpPr txBox="1"/>
          <p:nvPr/>
        </p:nvSpPr>
        <p:spPr>
          <a:xfrm rot="-5400000">
            <a:off x="-672275" y="5167426"/>
            <a:ext cx="22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PageRank JS Divergence</a:t>
            </a:r>
            <a:endParaRPr/>
          </a:p>
        </p:txBody>
      </p:sp>
      <p:sp>
        <p:nvSpPr>
          <p:cNvPr id="319" name="Google Shape;319;ge975f3ee89_2_10"/>
          <p:cNvSpPr/>
          <p:nvPr/>
        </p:nvSpPr>
        <p:spPr>
          <a:xfrm>
            <a:off x="1618850" y="1820350"/>
            <a:ext cx="8870100" cy="28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e975f3ee89_2_10"/>
          <p:cNvSpPr/>
          <p:nvPr/>
        </p:nvSpPr>
        <p:spPr>
          <a:xfrm>
            <a:off x="1618850" y="2712900"/>
            <a:ext cx="8870100" cy="52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e975f3ee89_2_10"/>
          <p:cNvSpPr/>
          <p:nvPr/>
        </p:nvSpPr>
        <p:spPr>
          <a:xfrm>
            <a:off x="1618850" y="3647150"/>
            <a:ext cx="8870100" cy="28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e975f3ee89_2_10"/>
          <p:cNvSpPr/>
          <p:nvPr/>
        </p:nvSpPr>
        <p:spPr>
          <a:xfrm>
            <a:off x="1618850" y="3434440"/>
            <a:ext cx="8870100" cy="212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e975f3ee89_2_10"/>
          <p:cNvSpPr/>
          <p:nvPr/>
        </p:nvSpPr>
        <p:spPr>
          <a:xfrm>
            <a:off x="1618850" y="5276700"/>
            <a:ext cx="8870100" cy="52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e975f3ee89_2_10"/>
          <p:cNvSpPr/>
          <p:nvPr/>
        </p:nvSpPr>
        <p:spPr>
          <a:xfrm>
            <a:off x="1618850" y="6143500"/>
            <a:ext cx="8870100" cy="28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ge982012ad2_0_1"/>
          <p:cNvGrpSpPr/>
          <p:nvPr/>
        </p:nvGrpSpPr>
        <p:grpSpPr>
          <a:xfrm>
            <a:off x="0" y="220397"/>
            <a:ext cx="12192000" cy="1295737"/>
            <a:chOff x="0" y="220397"/>
            <a:chExt cx="12192000" cy="1295737"/>
          </a:xfrm>
        </p:grpSpPr>
        <p:pic>
          <p:nvPicPr>
            <p:cNvPr descr="https://travel.nd.edu/assets/92238/original/f3.jpg" id="330" name="Google Shape;330;ge982012ad2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ge982012ad2_0_1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e982012ad2_0_1"/>
            <p:cNvSpPr txBox="1"/>
            <p:nvPr/>
          </p:nvSpPr>
          <p:spPr>
            <a:xfrm>
              <a:off x="135824" y="438834"/>
              <a:ext cx="109854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</a:rPr>
                <a:t>Tracking Graph Statistics over 10 Iterations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</a:endParaRPr>
            </a:p>
          </p:txBody>
        </p:sp>
      </p:grpSp>
      <p:pic>
        <p:nvPicPr>
          <p:cNvPr id="333" name="Google Shape;333;ge982012ad2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150" y="1276800"/>
            <a:ext cx="10249702" cy="28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e982012ad2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150" y="4186066"/>
            <a:ext cx="10249702" cy="262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e982012ad2_0_1"/>
          <p:cNvSpPr txBox="1"/>
          <p:nvPr/>
        </p:nvSpPr>
        <p:spPr>
          <a:xfrm rot="-5400000">
            <a:off x="-577175" y="2500538"/>
            <a:ext cx="20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Portrait Divergence</a:t>
            </a:r>
            <a:endParaRPr/>
          </a:p>
        </p:txBody>
      </p:sp>
      <p:sp>
        <p:nvSpPr>
          <p:cNvPr id="336" name="Google Shape;336;ge982012ad2_0_1"/>
          <p:cNvSpPr txBox="1"/>
          <p:nvPr/>
        </p:nvSpPr>
        <p:spPr>
          <a:xfrm rot="-5400000">
            <a:off x="-577175" y="5299713"/>
            <a:ext cx="20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Lambda Distance</a:t>
            </a:r>
            <a:endParaRPr/>
          </a:p>
        </p:txBody>
      </p:sp>
      <p:sp>
        <p:nvSpPr>
          <p:cNvPr id="337" name="Google Shape;337;ge982012ad2_0_1"/>
          <p:cNvSpPr/>
          <p:nvPr/>
        </p:nvSpPr>
        <p:spPr>
          <a:xfrm>
            <a:off x="1500825" y="2712900"/>
            <a:ext cx="9072300" cy="52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e982012ad2_0_1"/>
          <p:cNvSpPr/>
          <p:nvPr/>
        </p:nvSpPr>
        <p:spPr>
          <a:xfrm>
            <a:off x="1500825" y="3449498"/>
            <a:ext cx="9072300" cy="476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e982012ad2_0_1"/>
          <p:cNvSpPr/>
          <p:nvPr/>
        </p:nvSpPr>
        <p:spPr>
          <a:xfrm>
            <a:off x="1500825" y="5288650"/>
            <a:ext cx="9072300" cy="28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e982012ad2_0_1"/>
          <p:cNvSpPr/>
          <p:nvPr/>
        </p:nvSpPr>
        <p:spPr>
          <a:xfrm>
            <a:off x="1483650" y="6216575"/>
            <a:ext cx="9072300" cy="28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e982012ad2_0_1"/>
          <p:cNvSpPr/>
          <p:nvPr/>
        </p:nvSpPr>
        <p:spPr>
          <a:xfrm>
            <a:off x="1500825" y="1820350"/>
            <a:ext cx="8988000" cy="28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ge982012ad2_0_32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347" name="Google Shape;347;ge982012ad2_0_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ge982012ad2_0_32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e982012ad2_0_32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Tracking Evolution of Graphs - Clustering and Path Lengths</a:t>
              </a:r>
              <a:endParaRPr/>
            </a:p>
          </p:txBody>
        </p:sp>
      </p:grpSp>
      <p:pic>
        <p:nvPicPr>
          <p:cNvPr id="350" name="Google Shape;350;ge982012ad2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491249"/>
            <a:ext cx="5080325" cy="4919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ge982012ad2_0_32"/>
          <p:cNvCxnSpPr/>
          <p:nvPr/>
        </p:nvCxnSpPr>
        <p:spPr>
          <a:xfrm>
            <a:off x="4057950" y="5755200"/>
            <a:ext cx="1705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2" name="Google Shape;352;ge982012ad2_0_32"/>
          <p:cNvSpPr txBox="1"/>
          <p:nvPr/>
        </p:nvSpPr>
        <p:spPr>
          <a:xfrm>
            <a:off x="3963575" y="5201625"/>
            <a:ext cx="19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clique like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e982012ad2_0_32"/>
          <p:cNvSpPr txBox="1"/>
          <p:nvPr/>
        </p:nvSpPr>
        <p:spPr>
          <a:xfrm>
            <a:off x="2134775" y="2153625"/>
            <a:ext cx="86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more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like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ge982012ad2_0_32"/>
          <p:cNvCxnSpPr/>
          <p:nvPr/>
        </p:nvCxnSpPr>
        <p:spPr>
          <a:xfrm rot="-5400000">
            <a:off x="1206750" y="2739000"/>
            <a:ext cx="1705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ge982012ad2_0_32"/>
          <p:cNvSpPr txBox="1"/>
          <p:nvPr/>
        </p:nvSpPr>
        <p:spPr>
          <a:xfrm rot="-5400000">
            <a:off x="-823400" y="36737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Path Length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e982012ad2_0_32"/>
          <p:cNvSpPr txBox="1"/>
          <p:nvPr/>
        </p:nvSpPr>
        <p:spPr>
          <a:xfrm>
            <a:off x="2599550" y="62645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Clustering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ge982012ad2_0_32"/>
          <p:cNvCxnSpPr/>
          <p:nvPr/>
        </p:nvCxnSpPr>
        <p:spPr>
          <a:xfrm>
            <a:off x="4984475" y="2218625"/>
            <a:ext cx="524700" cy="31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58" name="Google Shape;358;ge982012ad2_0_32"/>
          <p:cNvSpPr txBox="1"/>
          <p:nvPr/>
        </p:nvSpPr>
        <p:spPr>
          <a:xfrm>
            <a:off x="5080250" y="2531525"/>
            <a:ext cx="137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Clique Ring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ge982012ad2_0_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050" y="1367589"/>
            <a:ext cx="4064761" cy="533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e982012ad2_0_32"/>
          <p:cNvSpPr/>
          <p:nvPr/>
        </p:nvSpPr>
        <p:spPr>
          <a:xfrm>
            <a:off x="8135825" y="1427450"/>
            <a:ext cx="1188600" cy="118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18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e975f3ee89_1_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550" y="1493895"/>
            <a:ext cx="5084064" cy="4901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ge975f3ee89_1_418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367" name="Google Shape;367;ge975f3ee89_1_4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ge975f3ee89_1_418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e975f3ee89_1_418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Tracking Evolution of Graphs - Clustering and Path Lengths</a:t>
              </a:r>
              <a:endParaRPr sz="3200">
                <a:solidFill>
                  <a:schemeClr val="lt1"/>
                </a:solidFill>
              </a:endParaRPr>
            </a:p>
          </p:txBody>
        </p:sp>
      </p:grpSp>
      <p:sp>
        <p:nvSpPr>
          <p:cNvPr id="370" name="Google Shape;370;ge975f3ee89_1_418"/>
          <p:cNvSpPr txBox="1"/>
          <p:nvPr/>
        </p:nvSpPr>
        <p:spPr>
          <a:xfrm rot="-5400000">
            <a:off x="-823400" y="36737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Path Length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e975f3ee89_1_418"/>
          <p:cNvSpPr txBox="1"/>
          <p:nvPr/>
        </p:nvSpPr>
        <p:spPr>
          <a:xfrm>
            <a:off x="2599550" y="62645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Clustering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e975f3ee89_1_418"/>
          <p:cNvSpPr/>
          <p:nvPr/>
        </p:nvSpPr>
        <p:spPr>
          <a:xfrm>
            <a:off x="4743675" y="2062275"/>
            <a:ext cx="261000" cy="24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3" name="Google Shape;373;ge975f3ee89_1_418"/>
          <p:cNvCxnSpPr/>
          <p:nvPr/>
        </p:nvCxnSpPr>
        <p:spPr>
          <a:xfrm>
            <a:off x="5060675" y="2294825"/>
            <a:ext cx="524700" cy="31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74" name="Google Shape;374;ge975f3ee89_1_418"/>
          <p:cNvSpPr txBox="1"/>
          <p:nvPr/>
        </p:nvSpPr>
        <p:spPr>
          <a:xfrm>
            <a:off x="5120625" y="2531525"/>
            <a:ext cx="19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Perfect overlap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e975f3ee89_1_418"/>
          <p:cNvSpPr/>
          <p:nvPr/>
        </p:nvSpPr>
        <p:spPr>
          <a:xfrm>
            <a:off x="1886000" y="4333150"/>
            <a:ext cx="1685700" cy="72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6" name="Google Shape;376;ge975f3ee89_1_418"/>
          <p:cNvCxnSpPr/>
          <p:nvPr/>
        </p:nvCxnSpPr>
        <p:spPr>
          <a:xfrm flipH="1" rot="10800000">
            <a:off x="3595200" y="4282800"/>
            <a:ext cx="1035900" cy="177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77" name="Google Shape;377;ge975f3ee89_1_418"/>
          <p:cNvSpPr txBox="1"/>
          <p:nvPr/>
        </p:nvSpPr>
        <p:spPr>
          <a:xfrm>
            <a:off x="3818725" y="3790300"/>
            <a:ext cx="283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Cliques start to contract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e975f3ee89_1_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050" y="1367589"/>
            <a:ext cx="4064761" cy="533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e975f3ee89_1_418"/>
          <p:cNvSpPr/>
          <p:nvPr/>
        </p:nvSpPr>
        <p:spPr>
          <a:xfrm>
            <a:off x="8135825" y="2646650"/>
            <a:ext cx="1188600" cy="118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18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ge975f3ee89_1_370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385" name="Google Shape;385;ge975f3ee89_1_3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ge975f3ee89_1_370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e975f3ee89_1_370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Tracking Evolution of Graphs - Clustering and Path Lengths</a:t>
              </a:r>
              <a:endParaRPr sz="3200">
                <a:solidFill>
                  <a:schemeClr val="lt1"/>
                </a:solidFill>
              </a:endParaRPr>
            </a:p>
          </p:txBody>
        </p:sp>
      </p:grpSp>
      <p:pic>
        <p:nvPicPr>
          <p:cNvPr id="388" name="Google Shape;388;ge975f3ee89_1_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519989"/>
            <a:ext cx="5084064" cy="491947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e975f3ee89_1_370"/>
          <p:cNvSpPr txBox="1"/>
          <p:nvPr/>
        </p:nvSpPr>
        <p:spPr>
          <a:xfrm rot="-5400000">
            <a:off x="-823400" y="36737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Path Length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975f3ee89_1_370"/>
          <p:cNvSpPr txBox="1"/>
          <p:nvPr/>
        </p:nvSpPr>
        <p:spPr>
          <a:xfrm>
            <a:off x="2599550" y="62645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Clustering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ge975f3ee89_1_370"/>
          <p:cNvGrpSpPr/>
          <p:nvPr/>
        </p:nvGrpSpPr>
        <p:grpSpPr>
          <a:xfrm>
            <a:off x="1909500" y="3475925"/>
            <a:ext cx="3932900" cy="1684775"/>
            <a:chOff x="1909500" y="3475925"/>
            <a:chExt cx="3932900" cy="1684775"/>
          </a:xfrm>
        </p:grpSpPr>
        <p:sp>
          <p:nvSpPr>
            <p:cNvPr id="392" name="Google Shape;392;ge975f3ee89_1_370"/>
            <p:cNvSpPr/>
            <p:nvPr/>
          </p:nvSpPr>
          <p:spPr>
            <a:xfrm>
              <a:off x="1909500" y="4262800"/>
              <a:ext cx="370200" cy="8979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3" name="Google Shape;393;ge975f3ee89_1_370"/>
            <p:cNvCxnSpPr/>
            <p:nvPr/>
          </p:nvCxnSpPr>
          <p:spPr>
            <a:xfrm flipH="1" rot="10800000">
              <a:off x="2376000" y="4010100"/>
              <a:ext cx="1205700" cy="4497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394" name="Google Shape;394;ge975f3ee89_1_370"/>
            <p:cNvSpPr txBox="1"/>
            <p:nvPr/>
          </p:nvSpPr>
          <p:spPr>
            <a:xfrm>
              <a:off x="3072800" y="3475925"/>
              <a:ext cx="2769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very low clustering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5" name="Google Shape;395;ge975f3ee89_1_3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050" y="1367589"/>
            <a:ext cx="4064761" cy="533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e975f3ee89_1_370"/>
          <p:cNvSpPr/>
          <p:nvPr/>
        </p:nvSpPr>
        <p:spPr>
          <a:xfrm>
            <a:off x="10574225" y="2646650"/>
            <a:ext cx="1188600" cy="118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18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ge975f3ee89_1_390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402" name="Google Shape;402;ge975f3ee89_1_3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ge975f3ee89_1_390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e975f3ee89_1_390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Tracking Evolution of Graphs - Clustering and Path Lengths</a:t>
              </a:r>
              <a:endParaRPr sz="3200">
                <a:solidFill>
                  <a:schemeClr val="lt1"/>
                </a:solidFill>
              </a:endParaRPr>
            </a:p>
          </p:txBody>
        </p:sp>
      </p:grpSp>
      <p:pic>
        <p:nvPicPr>
          <p:cNvPr id="405" name="Google Shape;405;ge975f3ee89_1_3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491089"/>
            <a:ext cx="5084064" cy="491947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e975f3ee89_1_390"/>
          <p:cNvSpPr txBox="1"/>
          <p:nvPr/>
        </p:nvSpPr>
        <p:spPr>
          <a:xfrm rot="-5400000">
            <a:off x="-823400" y="36737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Path Length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e975f3ee89_1_390"/>
          <p:cNvSpPr txBox="1"/>
          <p:nvPr/>
        </p:nvSpPr>
        <p:spPr>
          <a:xfrm>
            <a:off x="2599550" y="62645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Clustering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ge975f3ee89_1_390"/>
          <p:cNvGrpSpPr/>
          <p:nvPr/>
        </p:nvGrpSpPr>
        <p:grpSpPr>
          <a:xfrm>
            <a:off x="3816650" y="3704525"/>
            <a:ext cx="3428850" cy="1733200"/>
            <a:chOff x="3816650" y="3704525"/>
            <a:chExt cx="3428850" cy="1733200"/>
          </a:xfrm>
        </p:grpSpPr>
        <p:sp>
          <p:nvSpPr>
            <p:cNvPr id="409" name="Google Shape;409;ge975f3ee89_1_390"/>
            <p:cNvSpPr/>
            <p:nvPr/>
          </p:nvSpPr>
          <p:spPr>
            <a:xfrm>
              <a:off x="3816650" y="4988025"/>
              <a:ext cx="2187300" cy="449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0" name="Google Shape;410;ge975f3ee89_1_390"/>
            <p:cNvCxnSpPr/>
            <p:nvPr/>
          </p:nvCxnSpPr>
          <p:spPr>
            <a:xfrm flipH="1" rot="10800000">
              <a:off x="5000600" y="4211925"/>
              <a:ext cx="468300" cy="7626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411" name="Google Shape;411;ge975f3ee89_1_390"/>
            <p:cNvSpPr txBox="1"/>
            <p:nvPr/>
          </p:nvSpPr>
          <p:spPr>
            <a:xfrm>
              <a:off x="4314200" y="3704525"/>
              <a:ext cx="293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Graphs get really dense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2" name="Google Shape;412;ge975f3ee89_1_3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050" y="1367589"/>
            <a:ext cx="4064761" cy="533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e975f3ee89_1_390"/>
          <p:cNvSpPr/>
          <p:nvPr/>
        </p:nvSpPr>
        <p:spPr>
          <a:xfrm>
            <a:off x="8135825" y="3865850"/>
            <a:ext cx="1188600" cy="118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18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ge975f3ee89_1_400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419" name="Google Shape;419;ge975f3ee89_1_4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ge975f3ee89_1_400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e975f3ee89_1_400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Tracking Evolution of Graphs - Clustering and Path Lengths</a:t>
              </a:r>
              <a:endParaRPr sz="3200">
                <a:solidFill>
                  <a:schemeClr val="lt1"/>
                </a:solidFill>
              </a:endParaRPr>
            </a:p>
          </p:txBody>
        </p:sp>
      </p:grpSp>
      <p:pic>
        <p:nvPicPr>
          <p:cNvPr id="422" name="Google Shape;422;ge975f3ee89_1_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443789"/>
            <a:ext cx="5084064" cy="491947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e975f3ee89_1_400"/>
          <p:cNvSpPr txBox="1"/>
          <p:nvPr/>
        </p:nvSpPr>
        <p:spPr>
          <a:xfrm rot="-5400000">
            <a:off x="-823400" y="36737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Path Length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e975f3ee89_1_400"/>
          <p:cNvSpPr txBox="1"/>
          <p:nvPr/>
        </p:nvSpPr>
        <p:spPr>
          <a:xfrm>
            <a:off x="2599550" y="6264575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Average Clustering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ge975f3ee89_1_400"/>
          <p:cNvGrpSpPr/>
          <p:nvPr/>
        </p:nvGrpSpPr>
        <p:grpSpPr>
          <a:xfrm>
            <a:off x="1881584" y="3412850"/>
            <a:ext cx="3559316" cy="2314027"/>
            <a:chOff x="1881584" y="3412850"/>
            <a:chExt cx="3559316" cy="2314027"/>
          </a:xfrm>
        </p:grpSpPr>
        <p:sp>
          <p:nvSpPr>
            <p:cNvPr id="426" name="Google Shape;426;ge975f3ee89_1_400"/>
            <p:cNvSpPr/>
            <p:nvPr/>
          </p:nvSpPr>
          <p:spPr>
            <a:xfrm rot="509012">
              <a:off x="1909083" y="4852397"/>
              <a:ext cx="3418403" cy="62576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7" name="Google Shape;427;ge975f3ee89_1_400"/>
            <p:cNvCxnSpPr/>
            <p:nvPr/>
          </p:nvCxnSpPr>
          <p:spPr>
            <a:xfrm flipH="1" rot="10800000">
              <a:off x="3884350" y="3949500"/>
              <a:ext cx="181800" cy="858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428" name="Google Shape;428;ge975f3ee89_1_400"/>
            <p:cNvSpPr txBox="1"/>
            <p:nvPr/>
          </p:nvSpPr>
          <p:spPr>
            <a:xfrm>
              <a:off x="2509600" y="3412850"/>
              <a:ext cx="293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increasing edge density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9" name="Google Shape;429;ge975f3ee89_1_4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050" y="1367589"/>
            <a:ext cx="4064761" cy="533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e975f3ee89_1_400"/>
          <p:cNvSpPr/>
          <p:nvPr/>
        </p:nvSpPr>
        <p:spPr>
          <a:xfrm>
            <a:off x="8135825" y="5161250"/>
            <a:ext cx="1188600" cy="118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18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e975f3ee89_1_237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436" name="Google Shape;436;ge975f3ee89_1_2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ge975f3ee89_1_237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e975f3ee89_1_237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Main Takeaways</a:t>
              </a:r>
              <a:endParaRPr/>
            </a:p>
          </p:txBody>
        </p:sp>
      </p:grpSp>
      <p:pic>
        <p:nvPicPr>
          <p:cNvPr id="439" name="Google Shape;439;ge975f3ee89_1_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7050" y="1367589"/>
            <a:ext cx="4064761" cy="533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e975f3ee89_1_237"/>
          <p:cNvSpPr txBox="1"/>
          <p:nvPr>
            <p:ph idx="1" type="body"/>
          </p:nvPr>
        </p:nvSpPr>
        <p:spPr>
          <a:xfrm>
            <a:off x="228600" y="1749425"/>
            <a:ext cx="7339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ER graphs have almost no clustering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Edge probability </a:t>
            </a:r>
            <a:r>
              <a:rPr i="1" lang="en-US"/>
              <a:t>p</a:t>
            </a:r>
            <a:r>
              <a:rPr lang="en-US"/>
              <a:t> is very small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Kronecker densifies the graphs slowly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 initiator matrix grows monotonically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Autoencoders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Decoder creates dense matrices =&gt; dense graphs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Grammar based models work well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Interpretable and powerful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Why? How?</a:t>
            </a:r>
            <a:endParaRPr/>
          </a:p>
        </p:txBody>
      </p:sp>
      <p:sp>
        <p:nvSpPr>
          <p:cNvPr id="441" name="Google Shape;441;ge975f3ee89_1_237"/>
          <p:cNvSpPr txBox="1"/>
          <p:nvPr/>
        </p:nvSpPr>
        <p:spPr>
          <a:xfrm>
            <a:off x="3378600" y="5828650"/>
            <a:ext cx="543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42" name="Google Shape;442;ge975f3ee89_1_237"/>
          <p:cNvSpPr txBox="1"/>
          <p:nvPr/>
        </p:nvSpPr>
        <p:spPr>
          <a:xfrm>
            <a:off x="1325350" y="5927525"/>
            <a:ext cx="543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 need interpretable graph models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ge982012ad2_0_41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448" name="Google Shape;448;ge982012ad2_0_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ge982012ad2_0_41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e982012ad2_0_41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How to Stress-test Graph Models?</a:t>
              </a:r>
              <a:endParaRPr/>
            </a:p>
          </p:txBody>
        </p:sp>
      </p:grpSp>
      <p:pic>
        <p:nvPicPr>
          <p:cNvPr id="451" name="Google Shape;451;ge982012ad2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00" y="1637425"/>
            <a:ext cx="11688975" cy="473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ravel.nd.edu/assets/92238/original/f3.jpg" id="457" name="Google Shape;457;ge975f3ee89_1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e975f3ee89_1_45"/>
          <p:cNvSpPr/>
          <p:nvPr/>
        </p:nvSpPr>
        <p:spPr>
          <a:xfrm>
            <a:off x="0" y="2274286"/>
            <a:ext cx="12192000" cy="2150400"/>
          </a:xfrm>
          <a:prstGeom prst="rect">
            <a:avLst/>
          </a:prstGeom>
          <a:gradFill>
            <a:gsLst>
              <a:gs pos="0">
                <a:srgbClr val="000000">
                  <a:alpha val="66666"/>
                </a:srgbClr>
              </a:gs>
              <a:gs pos="37000">
                <a:srgbClr val="000000">
                  <a:alpha val="66666"/>
                </a:srgbClr>
              </a:gs>
              <a:gs pos="100000">
                <a:srgbClr val="000000">
                  <a:alpha val="3176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e975f3ee89_1_45"/>
          <p:cNvSpPr txBox="1"/>
          <p:nvPr/>
        </p:nvSpPr>
        <p:spPr>
          <a:xfrm>
            <a:off x="0" y="2609427"/>
            <a:ext cx="12192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Modeling Attributed Graphs with </a:t>
            </a:r>
            <a:endParaRPr sz="4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Vertex Replacement Grammars 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ravel.nd.edu/assets/92238/original/f3.jpg"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"/>
          <p:cNvSpPr/>
          <p:nvPr/>
        </p:nvSpPr>
        <p:spPr>
          <a:xfrm>
            <a:off x="0" y="2274286"/>
            <a:ext cx="12192000" cy="2150307"/>
          </a:xfrm>
          <a:prstGeom prst="rect">
            <a:avLst/>
          </a:prstGeom>
          <a:gradFill>
            <a:gsLst>
              <a:gs pos="0">
                <a:srgbClr val="000000">
                  <a:alpha val="66666"/>
                </a:srgbClr>
              </a:gs>
              <a:gs pos="37000">
                <a:srgbClr val="000000">
                  <a:alpha val="66666"/>
                </a:srgbClr>
              </a:gs>
              <a:gs pos="100000">
                <a:srgbClr val="000000">
                  <a:alpha val="3176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0" y="2914227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Introduction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e975f3ee89_1_61"/>
          <p:cNvSpPr/>
          <p:nvPr/>
        </p:nvSpPr>
        <p:spPr>
          <a:xfrm>
            <a:off x="334912" y="1826094"/>
            <a:ext cx="1263600" cy="82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099" l="-2699" r="0" t="-25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5" name="Google Shape;465;ge975f3ee89_1_61"/>
          <p:cNvSpPr/>
          <p:nvPr/>
        </p:nvSpPr>
        <p:spPr>
          <a:xfrm>
            <a:off x="248800" y="1342725"/>
            <a:ext cx="19644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Production Rules</a:t>
            </a:r>
            <a:endParaRPr/>
          </a:p>
        </p:txBody>
      </p:sp>
      <p:sp>
        <p:nvSpPr>
          <p:cNvPr id="466" name="Google Shape;466;ge975f3ee89_1_61"/>
          <p:cNvSpPr/>
          <p:nvPr/>
        </p:nvSpPr>
        <p:spPr>
          <a:xfrm>
            <a:off x="3001562" y="1761199"/>
            <a:ext cx="1009500" cy="139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67" name="Google Shape;467;ge975f3ee89_1_61"/>
          <p:cNvCxnSpPr/>
          <p:nvPr/>
        </p:nvCxnSpPr>
        <p:spPr>
          <a:xfrm>
            <a:off x="2631601" y="1841750"/>
            <a:ext cx="0" cy="12546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lg" w="lg" type="stealth"/>
          </a:ln>
        </p:spPr>
      </p:cxnSp>
      <p:grpSp>
        <p:nvGrpSpPr>
          <p:cNvPr id="468" name="Google Shape;468;ge975f3ee89_1_61"/>
          <p:cNvGrpSpPr/>
          <p:nvPr/>
        </p:nvGrpSpPr>
        <p:grpSpPr>
          <a:xfrm>
            <a:off x="5230102" y="1346476"/>
            <a:ext cx="1603461" cy="2515178"/>
            <a:chOff x="8524009" y="2510491"/>
            <a:chExt cx="2284458" cy="3666440"/>
          </a:xfrm>
        </p:grpSpPr>
        <p:sp>
          <p:nvSpPr>
            <p:cNvPr id="469" name="Google Shape;469;ge975f3ee89_1_61"/>
            <p:cNvSpPr/>
            <p:nvPr/>
          </p:nvSpPr>
          <p:spPr>
            <a:xfrm>
              <a:off x="9650168" y="2945696"/>
              <a:ext cx="363900" cy="369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0" name="Google Shape;470;ge975f3ee89_1_61"/>
            <p:cNvSpPr/>
            <p:nvPr/>
          </p:nvSpPr>
          <p:spPr>
            <a:xfrm>
              <a:off x="9637468" y="3493899"/>
              <a:ext cx="385800" cy="3693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1" name="Google Shape;471;ge975f3ee89_1_61"/>
            <p:cNvSpPr/>
            <p:nvPr/>
          </p:nvSpPr>
          <p:spPr>
            <a:xfrm>
              <a:off x="9639267" y="4155738"/>
              <a:ext cx="363900" cy="3693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2" name="Google Shape;472;ge975f3ee89_1_61"/>
            <p:cNvSpPr/>
            <p:nvPr/>
          </p:nvSpPr>
          <p:spPr>
            <a:xfrm>
              <a:off x="8801067" y="4169490"/>
              <a:ext cx="367800" cy="3693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3" name="Google Shape;473;ge975f3ee89_1_61"/>
            <p:cNvSpPr/>
            <p:nvPr/>
          </p:nvSpPr>
          <p:spPr>
            <a:xfrm>
              <a:off x="10452067" y="4169490"/>
              <a:ext cx="356400" cy="3693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4" name="Google Shape;474;ge975f3ee89_1_61"/>
            <p:cNvSpPr/>
            <p:nvPr/>
          </p:nvSpPr>
          <p:spPr>
            <a:xfrm>
              <a:off x="9206832" y="4701034"/>
              <a:ext cx="363900" cy="3693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5" name="Google Shape;475;ge975f3ee89_1_61"/>
            <p:cNvSpPr/>
            <p:nvPr/>
          </p:nvSpPr>
          <p:spPr>
            <a:xfrm>
              <a:off x="10057772" y="4701034"/>
              <a:ext cx="385800" cy="3693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6" name="Google Shape;476;ge975f3ee89_1_61"/>
            <p:cNvSpPr/>
            <p:nvPr/>
          </p:nvSpPr>
          <p:spPr>
            <a:xfrm>
              <a:off x="9882949" y="5246330"/>
              <a:ext cx="367800" cy="3693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7" name="Google Shape;477;ge975f3ee89_1_61"/>
            <p:cNvSpPr/>
            <p:nvPr/>
          </p:nvSpPr>
          <p:spPr>
            <a:xfrm>
              <a:off x="10273845" y="5246330"/>
              <a:ext cx="356400" cy="3693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8" name="Google Shape;478;ge975f3ee89_1_61"/>
            <p:cNvSpPr/>
            <p:nvPr/>
          </p:nvSpPr>
          <p:spPr>
            <a:xfrm>
              <a:off x="9168732" y="5246330"/>
              <a:ext cx="385800" cy="3693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79" name="Google Shape;479;ge975f3ee89_1_61"/>
            <p:cNvSpPr/>
            <p:nvPr/>
          </p:nvSpPr>
          <p:spPr>
            <a:xfrm>
              <a:off x="8985297" y="5807631"/>
              <a:ext cx="367800" cy="3693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80" name="Google Shape;480;ge975f3ee89_1_61"/>
            <p:cNvSpPr/>
            <p:nvPr/>
          </p:nvSpPr>
          <p:spPr>
            <a:xfrm>
              <a:off x="9376193" y="5807631"/>
              <a:ext cx="356400" cy="3693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cxnSp>
          <p:nvCxnSpPr>
            <p:cNvPr id="481" name="Google Shape;481;ge975f3ee89_1_61"/>
            <p:cNvCxnSpPr/>
            <p:nvPr/>
          </p:nvCxnSpPr>
          <p:spPr>
            <a:xfrm flipH="1">
              <a:off x="9830309" y="3315028"/>
              <a:ext cx="1800" cy="178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2" name="Google Shape;482;ge975f3ee89_1_61"/>
            <p:cNvCxnSpPr/>
            <p:nvPr/>
          </p:nvCxnSpPr>
          <p:spPr>
            <a:xfrm flipH="1">
              <a:off x="8984910" y="3863231"/>
              <a:ext cx="845400" cy="30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3" name="Google Shape;483;ge975f3ee89_1_61"/>
            <p:cNvCxnSpPr/>
            <p:nvPr/>
          </p:nvCxnSpPr>
          <p:spPr>
            <a:xfrm>
              <a:off x="9833908" y="3863231"/>
              <a:ext cx="0" cy="29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4" name="Google Shape;484;ge975f3ee89_1_61"/>
            <p:cNvCxnSpPr/>
            <p:nvPr/>
          </p:nvCxnSpPr>
          <p:spPr>
            <a:xfrm>
              <a:off x="9830310" y="3863231"/>
              <a:ext cx="800100" cy="30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5" name="Google Shape;485;ge975f3ee89_1_61"/>
            <p:cNvCxnSpPr/>
            <p:nvPr/>
          </p:nvCxnSpPr>
          <p:spPr>
            <a:xfrm flipH="1">
              <a:off x="9388908" y="4525070"/>
              <a:ext cx="4323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6" name="Google Shape;486;ge975f3ee89_1_61"/>
            <p:cNvCxnSpPr/>
            <p:nvPr/>
          </p:nvCxnSpPr>
          <p:spPr>
            <a:xfrm>
              <a:off x="9821208" y="4525070"/>
              <a:ext cx="4293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7" name="Google Shape;487;ge975f3ee89_1_61"/>
            <p:cNvCxnSpPr/>
            <p:nvPr/>
          </p:nvCxnSpPr>
          <p:spPr>
            <a:xfrm flipH="1" rot="10800000">
              <a:off x="10066782" y="5070230"/>
              <a:ext cx="1839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8" name="Google Shape;488;ge975f3ee89_1_61"/>
            <p:cNvCxnSpPr/>
            <p:nvPr/>
          </p:nvCxnSpPr>
          <p:spPr>
            <a:xfrm rot="10800000">
              <a:off x="10250467" y="5070230"/>
              <a:ext cx="2016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9" name="Google Shape;489;ge975f3ee89_1_61"/>
            <p:cNvCxnSpPr/>
            <p:nvPr/>
          </p:nvCxnSpPr>
          <p:spPr>
            <a:xfrm rot="10800000">
              <a:off x="9361574" y="5070230"/>
              <a:ext cx="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0" name="Google Shape;490;ge975f3ee89_1_61"/>
            <p:cNvCxnSpPr/>
            <p:nvPr/>
          </p:nvCxnSpPr>
          <p:spPr>
            <a:xfrm flipH="1" rot="10800000">
              <a:off x="9169130" y="5615631"/>
              <a:ext cx="192300" cy="192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ge975f3ee89_1_61"/>
            <p:cNvCxnSpPr/>
            <p:nvPr/>
          </p:nvCxnSpPr>
          <p:spPr>
            <a:xfrm rot="10800000">
              <a:off x="9361515" y="5615631"/>
              <a:ext cx="192900" cy="192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2" name="Google Shape;492;ge975f3ee89_1_61"/>
            <p:cNvSpPr/>
            <p:nvPr/>
          </p:nvSpPr>
          <p:spPr>
            <a:xfrm>
              <a:off x="8947129" y="2510491"/>
              <a:ext cx="180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Parse Tree</a:t>
              </a:r>
              <a:endParaRPr/>
            </a:p>
          </p:txBody>
        </p:sp>
        <p:cxnSp>
          <p:nvCxnSpPr>
            <p:cNvPr id="493" name="Google Shape;493;ge975f3ee89_1_61"/>
            <p:cNvCxnSpPr/>
            <p:nvPr/>
          </p:nvCxnSpPr>
          <p:spPr>
            <a:xfrm>
              <a:off x="8524009" y="3127931"/>
              <a:ext cx="0" cy="27432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grpSp>
        <p:nvGrpSpPr>
          <p:cNvPr id="494" name="Google Shape;494;ge975f3ee89_1_61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495" name="Google Shape;495;ge975f3ee89_1_6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ge975f3ee89_1_61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e975f3ee89_1_61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Context-free String Grammars</a:t>
              </a:r>
              <a:endParaRPr/>
            </a:p>
          </p:txBody>
        </p:sp>
      </p:grpSp>
      <p:sp>
        <p:nvSpPr>
          <p:cNvPr id="498" name="Google Shape;498;ge975f3ee89_1_61"/>
          <p:cNvSpPr/>
          <p:nvPr/>
        </p:nvSpPr>
        <p:spPr>
          <a:xfrm>
            <a:off x="2311801" y="1342725"/>
            <a:ext cx="26223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Derivation of “bbebee”</a:t>
            </a:r>
            <a:endParaRPr/>
          </a:p>
        </p:txBody>
      </p:sp>
      <p:sp>
        <p:nvSpPr>
          <p:cNvPr id="499" name="Google Shape;499;ge975f3ee89_1_61"/>
          <p:cNvSpPr/>
          <p:nvPr/>
        </p:nvSpPr>
        <p:spPr>
          <a:xfrm>
            <a:off x="2340611" y="1771420"/>
            <a:ext cx="598500" cy="139350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3899" l="0" r="-570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0" name="Google Shape;500;ge975f3ee89_1_61"/>
          <p:cNvSpPr/>
          <p:nvPr/>
        </p:nvSpPr>
        <p:spPr>
          <a:xfrm>
            <a:off x="402308" y="4645492"/>
            <a:ext cx="1263600" cy="82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099" l="-2699" r="0" t="-25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1" name="Google Shape;501;ge975f3ee89_1_61"/>
          <p:cNvSpPr/>
          <p:nvPr/>
        </p:nvSpPr>
        <p:spPr>
          <a:xfrm>
            <a:off x="316201" y="4162125"/>
            <a:ext cx="2168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Production Rules</a:t>
            </a:r>
            <a:endParaRPr/>
          </a:p>
        </p:txBody>
      </p:sp>
      <p:sp>
        <p:nvSpPr>
          <p:cNvPr id="502" name="Google Shape;502;ge975f3ee89_1_61"/>
          <p:cNvSpPr/>
          <p:nvPr/>
        </p:nvSpPr>
        <p:spPr>
          <a:xfrm>
            <a:off x="3068958" y="4580597"/>
            <a:ext cx="1009500" cy="139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03" name="Google Shape;503;ge975f3ee89_1_61"/>
          <p:cNvCxnSpPr/>
          <p:nvPr/>
        </p:nvCxnSpPr>
        <p:spPr>
          <a:xfrm flipH="1" rot="10800000">
            <a:off x="2698996" y="4713047"/>
            <a:ext cx="4500" cy="11673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lg" w="lg" type="stealth"/>
          </a:ln>
        </p:spPr>
      </p:cxnSp>
      <p:grpSp>
        <p:nvGrpSpPr>
          <p:cNvPr id="504" name="Google Shape;504;ge975f3ee89_1_61"/>
          <p:cNvGrpSpPr/>
          <p:nvPr/>
        </p:nvGrpSpPr>
        <p:grpSpPr>
          <a:xfrm>
            <a:off x="5491964" y="4165874"/>
            <a:ext cx="1408994" cy="2515178"/>
            <a:chOff x="8801067" y="2510491"/>
            <a:chExt cx="2007400" cy="3666440"/>
          </a:xfrm>
        </p:grpSpPr>
        <p:sp>
          <p:nvSpPr>
            <p:cNvPr id="505" name="Google Shape;505;ge975f3ee89_1_61"/>
            <p:cNvSpPr/>
            <p:nvPr/>
          </p:nvSpPr>
          <p:spPr>
            <a:xfrm>
              <a:off x="9650168" y="2945696"/>
              <a:ext cx="363900" cy="369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06" name="Google Shape;506;ge975f3ee89_1_61"/>
            <p:cNvSpPr/>
            <p:nvPr/>
          </p:nvSpPr>
          <p:spPr>
            <a:xfrm>
              <a:off x="9637468" y="3493899"/>
              <a:ext cx="385800" cy="3693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07" name="Google Shape;507;ge975f3ee89_1_61"/>
            <p:cNvSpPr/>
            <p:nvPr/>
          </p:nvSpPr>
          <p:spPr>
            <a:xfrm>
              <a:off x="9639267" y="4155738"/>
              <a:ext cx="363900" cy="3693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08" name="Google Shape;508;ge975f3ee89_1_61"/>
            <p:cNvSpPr/>
            <p:nvPr/>
          </p:nvSpPr>
          <p:spPr>
            <a:xfrm>
              <a:off x="8801067" y="4169490"/>
              <a:ext cx="367800" cy="3693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09" name="Google Shape;509;ge975f3ee89_1_61"/>
            <p:cNvSpPr/>
            <p:nvPr/>
          </p:nvSpPr>
          <p:spPr>
            <a:xfrm>
              <a:off x="10452067" y="4169490"/>
              <a:ext cx="356400" cy="3693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10" name="Google Shape;510;ge975f3ee89_1_61"/>
            <p:cNvSpPr/>
            <p:nvPr/>
          </p:nvSpPr>
          <p:spPr>
            <a:xfrm>
              <a:off x="9206832" y="4701034"/>
              <a:ext cx="363900" cy="3693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11" name="Google Shape;511;ge975f3ee89_1_61"/>
            <p:cNvSpPr/>
            <p:nvPr/>
          </p:nvSpPr>
          <p:spPr>
            <a:xfrm>
              <a:off x="10057772" y="4701034"/>
              <a:ext cx="385800" cy="3693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12" name="Google Shape;512;ge975f3ee89_1_61"/>
            <p:cNvSpPr/>
            <p:nvPr/>
          </p:nvSpPr>
          <p:spPr>
            <a:xfrm>
              <a:off x="9882949" y="5246330"/>
              <a:ext cx="367800" cy="3693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13" name="Google Shape;513;ge975f3ee89_1_61"/>
            <p:cNvSpPr/>
            <p:nvPr/>
          </p:nvSpPr>
          <p:spPr>
            <a:xfrm>
              <a:off x="10273845" y="5246330"/>
              <a:ext cx="356400" cy="3693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14" name="Google Shape;514;ge975f3ee89_1_61"/>
            <p:cNvSpPr/>
            <p:nvPr/>
          </p:nvSpPr>
          <p:spPr>
            <a:xfrm>
              <a:off x="9168732" y="5246330"/>
              <a:ext cx="385800" cy="3693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15" name="Google Shape;515;ge975f3ee89_1_61"/>
            <p:cNvSpPr/>
            <p:nvPr/>
          </p:nvSpPr>
          <p:spPr>
            <a:xfrm>
              <a:off x="8985297" y="5807631"/>
              <a:ext cx="367800" cy="3693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16" name="Google Shape;516;ge975f3ee89_1_61"/>
            <p:cNvSpPr/>
            <p:nvPr/>
          </p:nvSpPr>
          <p:spPr>
            <a:xfrm>
              <a:off x="9376193" y="5807631"/>
              <a:ext cx="356400" cy="3693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cxnSp>
          <p:nvCxnSpPr>
            <p:cNvPr id="517" name="Google Shape;517;ge975f3ee89_1_61"/>
            <p:cNvCxnSpPr/>
            <p:nvPr/>
          </p:nvCxnSpPr>
          <p:spPr>
            <a:xfrm flipH="1">
              <a:off x="9830309" y="3315028"/>
              <a:ext cx="1800" cy="178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8" name="Google Shape;518;ge975f3ee89_1_61"/>
            <p:cNvCxnSpPr/>
            <p:nvPr/>
          </p:nvCxnSpPr>
          <p:spPr>
            <a:xfrm flipH="1">
              <a:off x="8984910" y="3863231"/>
              <a:ext cx="845400" cy="30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9" name="Google Shape;519;ge975f3ee89_1_61"/>
            <p:cNvCxnSpPr/>
            <p:nvPr/>
          </p:nvCxnSpPr>
          <p:spPr>
            <a:xfrm>
              <a:off x="9833908" y="3863231"/>
              <a:ext cx="0" cy="29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0" name="Google Shape;520;ge975f3ee89_1_61"/>
            <p:cNvCxnSpPr/>
            <p:nvPr/>
          </p:nvCxnSpPr>
          <p:spPr>
            <a:xfrm>
              <a:off x="9830310" y="3863231"/>
              <a:ext cx="800100" cy="30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1" name="Google Shape;521;ge975f3ee89_1_61"/>
            <p:cNvCxnSpPr/>
            <p:nvPr/>
          </p:nvCxnSpPr>
          <p:spPr>
            <a:xfrm flipH="1">
              <a:off x="9388908" y="4525070"/>
              <a:ext cx="4323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2" name="Google Shape;522;ge975f3ee89_1_61"/>
            <p:cNvCxnSpPr/>
            <p:nvPr/>
          </p:nvCxnSpPr>
          <p:spPr>
            <a:xfrm>
              <a:off x="9821208" y="4525070"/>
              <a:ext cx="4293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3" name="Google Shape;523;ge975f3ee89_1_61"/>
            <p:cNvCxnSpPr/>
            <p:nvPr/>
          </p:nvCxnSpPr>
          <p:spPr>
            <a:xfrm flipH="1" rot="10800000">
              <a:off x="10066782" y="5070230"/>
              <a:ext cx="1839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4" name="Google Shape;524;ge975f3ee89_1_61"/>
            <p:cNvCxnSpPr/>
            <p:nvPr/>
          </p:nvCxnSpPr>
          <p:spPr>
            <a:xfrm rot="10800000">
              <a:off x="10250467" y="5070230"/>
              <a:ext cx="20160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5" name="Google Shape;525;ge975f3ee89_1_61"/>
            <p:cNvCxnSpPr/>
            <p:nvPr/>
          </p:nvCxnSpPr>
          <p:spPr>
            <a:xfrm rot="10800000">
              <a:off x="9361574" y="5070230"/>
              <a:ext cx="0" cy="176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6" name="Google Shape;526;ge975f3ee89_1_61"/>
            <p:cNvCxnSpPr/>
            <p:nvPr/>
          </p:nvCxnSpPr>
          <p:spPr>
            <a:xfrm flipH="1" rot="10800000">
              <a:off x="9169130" y="5615631"/>
              <a:ext cx="192300" cy="192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7" name="Google Shape;527;ge975f3ee89_1_61"/>
            <p:cNvCxnSpPr/>
            <p:nvPr/>
          </p:nvCxnSpPr>
          <p:spPr>
            <a:xfrm rot="10800000">
              <a:off x="9361515" y="5615631"/>
              <a:ext cx="192900" cy="192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28" name="Google Shape;528;ge975f3ee89_1_61"/>
            <p:cNvSpPr/>
            <p:nvPr/>
          </p:nvSpPr>
          <p:spPr>
            <a:xfrm>
              <a:off x="8947129" y="2510491"/>
              <a:ext cx="180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Parse Tree</a:t>
              </a:r>
              <a:endParaRPr/>
            </a:p>
          </p:txBody>
        </p:sp>
      </p:grpSp>
      <p:sp>
        <p:nvSpPr>
          <p:cNvPr id="529" name="Google Shape;529;ge975f3ee89_1_61"/>
          <p:cNvSpPr/>
          <p:nvPr/>
        </p:nvSpPr>
        <p:spPr>
          <a:xfrm>
            <a:off x="2379192" y="4162123"/>
            <a:ext cx="26223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Learning Production Rules</a:t>
            </a:r>
            <a:endParaRPr/>
          </a:p>
        </p:txBody>
      </p:sp>
      <p:sp>
        <p:nvSpPr>
          <p:cNvPr id="530" name="Google Shape;530;ge975f3ee89_1_61"/>
          <p:cNvSpPr/>
          <p:nvPr/>
        </p:nvSpPr>
        <p:spPr>
          <a:xfrm>
            <a:off x="2408007" y="4590817"/>
            <a:ext cx="598500" cy="139350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3899" l="0" r="-570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31" name="Google Shape;531;ge975f3ee89_1_61"/>
          <p:cNvCxnSpPr/>
          <p:nvPr/>
        </p:nvCxnSpPr>
        <p:spPr>
          <a:xfrm>
            <a:off x="5237790" y="4418123"/>
            <a:ext cx="15000" cy="21417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</p:cxnSp>
      <p:grpSp>
        <p:nvGrpSpPr>
          <p:cNvPr id="532" name="Google Shape;532;ge975f3ee89_1_61"/>
          <p:cNvGrpSpPr/>
          <p:nvPr/>
        </p:nvGrpSpPr>
        <p:grpSpPr>
          <a:xfrm>
            <a:off x="3657582" y="5958583"/>
            <a:ext cx="1499169" cy="787318"/>
            <a:chOff x="6673465" y="5399783"/>
            <a:chExt cx="1694934" cy="787318"/>
          </a:xfrm>
        </p:grpSpPr>
        <p:sp>
          <p:nvSpPr>
            <p:cNvPr id="533" name="Google Shape;533;ge975f3ee89_1_61"/>
            <p:cNvSpPr/>
            <p:nvPr/>
          </p:nvSpPr>
          <p:spPr>
            <a:xfrm>
              <a:off x="6673465" y="5817801"/>
              <a:ext cx="660900" cy="3693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cxnSp>
          <p:nvCxnSpPr>
            <p:cNvPr id="534" name="Google Shape;534;ge975f3ee89_1_61"/>
            <p:cNvCxnSpPr/>
            <p:nvPr/>
          </p:nvCxnSpPr>
          <p:spPr>
            <a:xfrm flipH="1" rot="10800000">
              <a:off x="7228099" y="5399783"/>
              <a:ext cx="1140300" cy="5067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535" name="Google Shape;535;ge975f3ee89_1_61"/>
          <p:cNvSpPr/>
          <p:nvPr/>
        </p:nvSpPr>
        <p:spPr>
          <a:xfrm>
            <a:off x="7231456" y="1607575"/>
            <a:ext cx="238500" cy="2141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e975f3ee89_1_61"/>
          <p:cNvSpPr/>
          <p:nvPr/>
        </p:nvSpPr>
        <p:spPr>
          <a:xfrm>
            <a:off x="7231456" y="4503173"/>
            <a:ext cx="238500" cy="2141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e975f3ee89_1_61"/>
          <p:cNvSpPr/>
          <p:nvPr/>
        </p:nvSpPr>
        <p:spPr>
          <a:xfrm>
            <a:off x="7703250" y="1595925"/>
            <a:ext cx="254400" cy="5049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e975f3ee89_1_61"/>
          <p:cNvSpPr/>
          <p:nvPr/>
        </p:nvSpPr>
        <p:spPr>
          <a:xfrm>
            <a:off x="8096425" y="3377325"/>
            <a:ext cx="3996900" cy="16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Generalize beyond strings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Learn production rules from graphs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Principled, interpretable mining on attributed graphs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ge975f3ee89_1_52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544" name="Google Shape;544;ge975f3ee89_1_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ge975f3ee89_1_52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e975f3ee89_1_52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Attributed Graph Grammars</a:t>
              </a:r>
              <a:endParaRPr/>
            </a:p>
          </p:txBody>
        </p:sp>
      </p:grpSp>
      <p:sp>
        <p:nvSpPr>
          <p:cNvPr id="547" name="Google Shape;547;ge975f3ee89_1_52"/>
          <p:cNvSpPr txBox="1"/>
          <p:nvPr/>
        </p:nvSpPr>
        <p:spPr>
          <a:xfrm>
            <a:off x="1049225" y="5269500"/>
            <a:ext cx="341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Attributed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8" name="Google Shape;548;ge975f3ee89_1_52"/>
          <p:cNvSpPr txBox="1"/>
          <p:nvPr/>
        </p:nvSpPr>
        <p:spPr>
          <a:xfrm>
            <a:off x="6705825" y="5269500"/>
            <a:ext cx="364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Attributed Graph Grammar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49" name="Google Shape;549;ge975f3ee89_1_52"/>
          <p:cNvPicPr preferRelativeResize="0"/>
          <p:nvPr/>
        </p:nvPicPr>
        <p:blipFill rotWithShape="1">
          <a:blip r:embed="rId4">
            <a:alphaModFix/>
          </a:blip>
          <a:srcRect b="0" l="0" r="55118" t="0"/>
          <a:stretch/>
        </p:blipFill>
        <p:spPr>
          <a:xfrm>
            <a:off x="737600" y="1744750"/>
            <a:ext cx="4034250" cy="33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e975f3ee89_1_52"/>
          <p:cNvPicPr preferRelativeResize="0"/>
          <p:nvPr/>
        </p:nvPicPr>
        <p:blipFill rotWithShape="1">
          <a:blip r:embed="rId4">
            <a:alphaModFix/>
          </a:blip>
          <a:srcRect b="8416" l="47938" r="0" t="10421"/>
          <a:stretch/>
        </p:blipFill>
        <p:spPr>
          <a:xfrm>
            <a:off x="6187025" y="2062125"/>
            <a:ext cx="4679600" cy="2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ge975f3ee89_1_175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556" name="Google Shape;556;ge975f3ee89_1_1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" name="Google Shape;557;ge975f3ee89_1_175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e975f3ee89_1_175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Hierarchical Graph Clustering</a:t>
              </a:r>
              <a:endParaRPr/>
            </a:p>
          </p:txBody>
        </p:sp>
      </p:grpSp>
      <p:pic>
        <p:nvPicPr>
          <p:cNvPr id="559" name="Google Shape;559;ge975f3ee89_1_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100" y="2510589"/>
            <a:ext cx="583882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e975f3ee89_1_175"/>
          <p:cNvSpPr/>
          <p:nvPr/>
        </p:nvSpPr>
        <p:spPr>
          <a:xfrm>
            <a:off x="4686875" y="3299975"/>
            <a:ext cx="1447200" cy="39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e975f3ee89_1_175"/>
          <p:cNvSpPr txBox="1"/>
          <p:nvPr/>
        </p:nvSpPr>
        <p:spPr>
          <a:xfrm>
            <a:off x="4879300" y="2663000"/>
            <a:ext cx="92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Louvain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Leiden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ge975f3ee89_1_175"/>
          <p:cNvSpPr txBox="1"/>
          <p:nvPr/>
        </p:nvSpPr>
        <p:spPr>
          <a:xfrm>
            <a:off x="4870625" y="3545075"/>
            <a:ext cx="92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METIS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MinCut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ge975f3ee89_1_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815389"/>
            <a:ext cx="391477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e975f3ee89_1_175"/>
          <p:cNvSpPr txBox="1"/>
          <p:nvPr/>
        </p:nvSpPr>
        <p:spPr>
          <a:xfrm>
            <a:off x="609788" y="48885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Toy Attributed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5" name="Google Shape;565;ge975f3ee89_1_175"/>
          <p:cNvSpPr txBox="1"/>
          <p:nvPr/>
        </p:nvSpPr>
        <p:spPr>
          <a:xfrm>
            <a:off x="7553500" y="48885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Dendrogram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ge975f3ee89_1_189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571" name="Google Shape;571;ge975f3ee89_1_1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ge975f3ee89_1_189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e975f3ee89_1_189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Rule Extraction (μ = 3)</a:t>
              </a:r>
              <a:endParaRPr/>
            </a:p>
          </p:txBody>
        </p:sp>
      </p:grpSp>
      <p:pic>
        <p:nvPicPr>
          <p:cNvPr id="574" name="Google Shape;574;ge975f3ee89_1_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50" y="1517975"/>
            <a:ext cx="5724950" cy="22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e975f3ee89_1_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800" y="1999387"/>
            <a:ext cx="391477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e975f3ee89_1_189"/>
          <p:cNvSpPr/>
          <p:nvPr/>
        </p:nvSpPr>
        <p:spPr>
          <a:xfrm>
            <a:off x="530025" y="2334775"/>
            <a:ext cx="1584600" cy="15525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e975f3ee89_1_189"/>
          <p:cNvSpPr/>
          <p:nvPr/>
        </p:nvSpPr>
        <p:spPr>
          <a:xfrm>
            <a:off x="7711525" y="2523000"/>
            <a:ext cx="1756200" cy="10503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ge975f3ee89_1_189"/>
          <p:cNvGrpSpPr/>
          <p:nvPr/>
        </p:nvGrpSpPr>
        <p:grpSpPr>
          <a:xfrm>
            <a:off x="8009200" y="2334725"/>
            <a:ext cx="2115075" cy="1029525"/>
            <a:chOff x="8009200" y="2334725"/>
            <a:chExt cx="2115075" cy="1029525"/>
          </a:xfrm>
        </p:grpSpPr>
        <p:cxnSp>
          <p:nvCxnSpPr>
            <p:cNvPr id="579" name="Google Shape;579;ge975f3ee89_1_189"/>
            <p:cNvCxnSpPr/>
            <p:nvPr/>
          </p:nvCxnSpPr>
          <p:spPr>
            <a:xfrm>
              <a:off x="9397675" y="3364250"/>
              <a:ext cx="726600" cy="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ge975f3ee89_1_189"/>
            <p:cNvCxnSpPr/>
            <p:nvPr/>
          </p:nvCxnSpPr>
          <p:spPr>
            <a:xfrm rot="10800000">
              <a:off x="9192100" y="2418100"/>
              <a:ext cx="0" cy="7566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ge975f3ee89_1_189"/>
            <p:cNvCxnSpPr/>
            <p:nvPr/>
          </p:nvCxnSpPr>
          <p:spPr>
            <a:xfrm rot="10800000">
              <a:off x="8009200" y="2393113"/>
              <a:ext cx="0" cy="7368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ge975f3ee89_1_189"/>
            <p:cNvCxnSpPr/>
            <p:nvPr/>
          </p:nvCxnSpPr>
          <p:spPr>
            <a:xfrm rot="10800000">
              <a:off x="8147350" y="2334725"/>
              <a:ext cx="274800" cy="2748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ge975f3ee89_1_189"/>
            <p:cNvCxnSpPr/>
            <p:nvPr/>
          </p:nvCxnSpPr>
          <p:spPr>
            <a:xfrm flipH="1" rot="10800000">
              <a:off x="8721650" y="2343800"/>
              <a:ext cx="295500" cy="2619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584" name="Google Shape;584;ge975f3ee89_1_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999" y="4754021"/>
            <a:ext cx="2768725" cy="13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e975f3ee89_1_189"/>
          <p:cNvSpPr txBox="1"/>
          <p:nvPr/>
        </p:nvSpPr>
        <p:spPr>
          <a:xfrm>
            <a:off x="2098074" y="3819200"/>
            <a:ext cx="276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6" name="Google Shape;586;ge975f3ee89_1_189"/>
          <p:cNvSpPr txBox="1"/>
          <p:nvPr/>
        </p:nvSpPr>
        <p:spPr>
          <a:xfrm>
            <a:off x="8739284" y="3819200"/>
            <a:ext cx="206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7" name="Google Shape;587;ge975f3ee89_1_189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e975f3ee89_1_5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6725" y="2032550"/>
            <a:ext cx="3937788" cy="15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3" name="Google Shape;593;ge975f3ee89_1_520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594" name="Google Shape;594;ge975f3ee89_1_5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ge975f3ee89_1_520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e975f3ee89_1_520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Rule Extraction (μ = 3)</a:t>
              </a:r>
              <a:endParaRPr/>
            </a:p>
          </p:txBody>
        </p:sp>
      </p:grpSp>
      <p:pic>
        <p:nvPicPr>
          <p:cNvPr id="597" name="Google Shape;597;ge975f3ee89_1_5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999" y="4754021"/>
            <a:ext cx="2768725" cy="13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e975f3ee89_1_520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9" name="Google Shape;599;ge975f3ee89_1_520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0" name="Google Shape;600;ge975f3ee89_1_520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01" name="Google Shape;601;ge975f3ee89_1_5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675" y="1617200"/>
            <a:ext cx="5801650" cy="19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e975f3ee89_1_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6725" y="2032550"/>
            <a:ext cx="3937788" cy="15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7" name="Google Shape;607;ge975f3ee89_1_543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608" name="Google Shape;608;ge975f3ee89_1_5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ge975f3ee89_1_543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e975f3ee89_1_543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Rule Extraction (μ = 3)</a:t>
              </a:r>
              <a:endParaRPr/>
            </a:p>
          </p:txBody>
        </p:sp>
      </p:grpSp>
      <p:sp>
        <p:nvSpPr>
          <p:cNvPr id="611" name="Google Shape;611;ge975f3ee89_1_543"/>
          <p:cNvSpPr/>
          <p:nvPr/>
        </p:nvSpPr>
        <p:spPr>
          <a:xfrm>
            <a:off x="768875" y="1895425"/>
            <a:ext cx="2428500" cy="17658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e975f3ee89_1_543"/>
          <p:cNvSpPr/>
          <p:nvPr/>
        </p:nvSpPr>
        <p:spPr>
          <a:xfrm>
            <a:off x="7542200" y="1992050"/>
            <a:ext cx="1928400" cy="12054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e975f3ee89_1_543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4" name="Google Shape;614;ge975f3ee89_1_543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5" name="Google Shape;615;ge975f3ee89_1_543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6" name="Google Shape;616;ge975f3ee89_1_5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675" y="1617200"/>
            <a:ext cx="5801650" cy="1909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ge975f3ee89_1_543"/>
          <p:cNvGrpSpPr/>
          <p:nvPr/>
        </p:nvGrpSpPr>
        <p:grpSpPr>
          <a:xfrm>
            <a:off x="8622275" y="2218233"/>
            <a:ext cx="1507300" cy="1113378"/>
            <a:chOff x="8622275" y="2216711"/>
            <a:chExt cx="1507300" cy="1114939"/>
          </a:xfrm>
        </p:grpSpPr>
        <p:cxnSp>
          <p:nvCxnSpPr>
            <p:cNvPr id="618" name="Google Shape;618;ge975f3ee89_1_543"/>
            <p:cNvCxnSpPr/>
            <p:nvPr/>
          </p:nvCxnSpPr>
          <p:spPr>
            <a:xfrm>
              <a:off x="8622275" y="2893349"/>
              <a:ext cx="1505700" cy="4383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ge975f3ee89_1_543"/>
            <p:cNvCxnSpPr/>
            <p:nvPr/>
          </p:nvCxnSpPr>
          <p:spPr>
            <a:xfrm flipH="1" rot="10800000">
              <a:off x="9381975" y="2216711"/>
              <a:ext cx="747600" cy="60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20" name="Google Shape;620;ge975f3ee89_1_5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025" y="4794100"/>
            <a:ext cx="33147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ge975f3ee89_1_567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626" name="Google Shape;626;ge975f3ee89_1_5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ge975f3ee89_1_567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e975f3ee89_1_567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Extraction (μ = 3)</a:t>
              </a:r>
              <a:endParaRPr/>
            </a:p>
          </p:txBody>
        </p:sp>
      </p:grpSp>
      <p:sp>
        <p:nvSpPr>
          <p:cNvPr id="629" name="Google Shape;629;ge975f3ee89_1_567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0" name="Google Shape;630;ge975f3ee89_1_567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1" name="Google Shape;631;ge975f3ee89_1_567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2" name="Google Shape;632;ge975f3ee89_1_5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813" y="1706300"/>
            <a:ext cx="31242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ge975f3ee89_1_5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367589"/>
            <a:ext cx="553402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ge975f3ee89_1_5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025" y="4794100"/>
            <a:ext cx="33147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ge975f3ee89_1_585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640" name="Google Shape;640;ge975f3ee89_1_5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ge975f3ee89_1_585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e975f3ee89_1_585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Extraction (μ = 3)</a:t>
              </a:r>
              <a:endParaRPr/>
            </a:p>
          </p:txBody>
        </p:sp>
      </p:grpSp>
      <p:sp>
        <p:nvSpPr>
          <p:cNvPr id="643" name="Google Shape;643;ge975f3ee89_1_585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4" name="Google Shape;644;ge975f3ee89_1_585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5" name="Google Shape;645;ge975f3ee89_1_585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6" name="Google Shape;646;ge975f3ee89_1_5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813" y="1706300"/>
            <a:ext cx="31242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ge975f3ee89_1_5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367589"/>
            <a:ext cx="5534025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ge975f3ee89_1_585"/>
          <p:cNvSpPr/>
          <p:nvPr/>
        </p:nvSpPr>
        <p:spPr>
          <a:xfrm>
            <a:off x="4820650" y="2428625"/>
            <a:ext cx="1315200" cy="12327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ge975f3ee89_1_585"/>
          <p:cNvSpPr/>
          <p:nvPr/>
        </p:nvSpPr>
        <p:spPr>
          <a:xfrm>
            <a:off x="9106825" y="3124275"/>
            <a:ext cx="1928400" cy="7446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ge975f3ee89_1_585"/>
          <p:cNvGrpSpPr/>
          <p:nvPr/>
        </p:nvGrpSpPr>
        <p:grpSpPr>
          <a:xfrm>
            <a:off x="8262325" y="2190650"/>
            <a:ext cx="2459125" cy="1189825"/>
            <a:chOff x="8262325" y="2190650"/>
            <a:chExt cx="2459125" cy="1189825"/>
          </a:xfrm>
        </p:grpSpPr>
        <p:cxnSp>
          <p:nvCxnSpPr>
            <p:cNvPr id="651" name="Google Shape;651;ge975f3ee89_1_585"/>
            <p:cNvCxnSpPr/>
            <p:nvPr/>
          </p:nvCxnSpPr>
          <p:spPr>
            <a:xfrm>
              <a:off x="8262325" y="2916675"/>
              <a:ext cx="878700" cy="4638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ge975f3ee89_1_585"/>
            <p:cNvCxnSpPr/>
            <p:nvPr/>
          </p:nvCxnSpPr>
          <p:spPr>
            <a:xfrm>
              <a:off x="10721450" y="2257925"/>
              <a:ext cx="0" cy="10038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ge975f3ee89_1_585"/>
            <p:cNvCxnSpPr/>
            <p:nvPr/>
          </p:nvCxnSpPr>
          <p:spPr>
            <a:xfrm flipH="1">
              <a:off x="9418550" y="2233225"/>
              <a:ext cx="3000" cy="9855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ge975f3ee89_1_585"/>
            <p:cNvCxnSpPr/>
            <p:nvPr/>
          </p:nvCxnSpPr>
          <p:spPr>
            <a:xfrm flipH="1">
              <a:off x="9629025" y="2202975"/>
              <a:ext cx="891000" cy="10707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ge975f3ee89_1_585"/>
            <p:cNvCxnSpPr/>
            <p:nvPr/>
          </p:nvCxnSpPr>
          <p:spPr>
            <a:xfrm>
              <a:off x="9604700" y="2190650"/>
              <a:ext cx="933600" cy="11229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56" name="Google Shape;656;ge975f3ee89_1_5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6275" y="5154525"/>
            <a:ext cx="30670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ge975f3ee89_1_608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662" name="Google Shape;662;ge975f3ee89_1_6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Google Shape;663;ge975f3ee89_1_608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e975f3ee89_1_608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Extraction (μ = 3)</a:t>
              </a:r>
              <a:endParaRPr/>
            </a:p>
          </p:txBody>
        </p:sp>
      </p:grpSp>
      <p:sp>
        <p:nvSpPr>
          <p:cNvPr id="665" name="Google Shape;665;ge975f3ee89_1_608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6" name="Google Shape;666;ge975f3ee89_1_608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7" name="Google Shape;667;ge975f3ee89_1_608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68" name="Google Shape;668;ge975f3ee89_1_6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53" y="1373875"/>
            <a:ext cx="505070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ge975f3ee89_1_6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583" y="1867964"/>
            <a:ext cx="31242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ge975f3ee89_1_6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6275" y="5154525"/>
            <a:ext cx="30670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ge975f3ee89_1_630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676" name="Google Shape;676;ge975f3ee89_1_6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Google Shape;677;ge975f3ee89_1_630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e975f3ee89_1_630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Extraction (μ = 3)</a:t>
              </a:r>
              <a:endParaRPr/>
            </a:p>
          </p:txBody>
        </p:sp>
      </p:grpSp>
      <p:sp>
        <p:nvSpPr>
          <p:cNvPr id="679" name="Google Shape;679;ge975f3ee89_1_630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0" name="Google Shape;680;ge975f3ee89_1_630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1" name="Google Shape;681;ge975f3ee89_1_630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82" name="Google Shape;682;ge975f3ee89_1_6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53" y="1373875"/>
            <a:ext cx="505070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ge975f3ee89_1_6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583" y="1867964"/>
            <a:ext cx="312420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e975f3ee89_1_630"/>
          <p:cNvSpPr/>
          <p:nvPr/>
        </p:nvSpPr>
        <p:spPr>
          <a:xfrm rot="421">
            <a:off x="3322525" y="1738600"/>
            <a:ext cx="2450100" cy="19593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e975f3ee89_1_630"/>
          <p:cNvSpPr/>
          <p:nvPr/>
        </p:nvSpPr>
        <p:spPr>
          <a:xfrm rot="512">
            <a:off x="9165350" y="1793375"/>
            <a:ext cx="2013900" cy="18186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ge975f3ee89_1_630"/>
          <p:cNvGrpSpPr/>
          <p:nvPr/>
        </p:nvGrpSpPr>
        <p:grpSpPr>
          <a:xfrm>
            <a:off x="8391975" y="2260750"/>
            <a:ext cx="1540650" cy="961025"/>
            <a:chOff x="8391975" y="2260750"/>
            <a:chExt cx="1540650" cy="961025"/>
          </a:xfrm>
        </p:grpSpPr>
        <p:cxnSp>
          <p:nvCxnSpPr>
            <p:cNvPr id="687" name="Google Shape;687;ge975f3ee89_1_630"/>
            <p:cNvCxnSpPr/>
            <p:nvPr/>
          </p:nvCxnSpPr>
          <p:spPr>
            <a:xfrm flipH="1" rot="10800000">
              <a:off x="8391975" y="2260750"/>
              <a:ext cx="903000" cy="5232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ge975f3ee89_1_630"/>
            <p:cNvCxnSpPr/>
            <p:nvPr/>
          </p:nvCxnSpPr>
          <p:spPr>
            <a:xfrm>
              <a:off x="8404125" y="2980875"/>
              <a:ext cx="1528500" cy="240900"/>
            </a:xfrm>
            <a:prstGeom prst="straightConnector1">
              <a:avLst/>
            </a:prstGeom>
            <a:noFill/>
            <a:ln cap="flat" cmpd="sng" w="28575">
              <a:solidFill>
                <a:srgbClr val="F8181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89" name="Google Shape;689;ge975f3ee89_1_6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5500" y="4860775"/>
            <a:ext cx="33337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descr="https://travel.nd.edu/assets/92238/original/f3.jpg" id="181" name="Google Shape;18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3"/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Heterogeneous Graphs in the Wild</a:t>
              </a:r>
              <a:endParaRPr/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304800" y="1574212"/>
            <a:ext cx="4527518" cy="3956107"/>
            <a:chOff x="228600" y="1574212"/>
            <a:chExt cx="4527518" cy="3956107"/>
          </a:xfrm>
        </p:grpSpPr>
        <p:grpSp>
          <p:nvGrpSpPr>
            <p:cNvPr id="185" name="Google Shape;185;p3"/>
            <p:cNvGrpSpPr/>
            <p:nvPr/>
          </p:nvGrpSpPr>
          <p:grpSpPr>
            <a:xfrm>
              <a:off x="228609" y="1574212"/>
              <a:ext cx="4527509" cy="3956107"/>
              <a:chOff x="228600" y="1574150"/>
              <a:chExt cx="3810713" cy="3329776"/>
            </a:xfrm>
          </p:grpSpPr>
          <p:pic>
            <p:nvPicPr>
              <p:cNvPr id="186" name="Google Shape;186;p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28600" y="1574150"/>
                <a:ext cx="2996980" cy="16497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1783" y="3254175"/>
                <a:ext cx="3787531" cy="1649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8" name="Google Shape;188;p3"/>
            <p:cNvSpPr/>
            <p:nvPr/>
          </p:nvSpPr>
          <p:spPr>
            <a:xfrm>
              <a:off x="1750075" y="1603875"/>
              <a:ext cx="941400" cy="1953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28600" y="3621800"/>
              <a:ext cx="2026500" cy="1953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54675" y="5185275"/>
              <a:ext cx="1048500" cy="1122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54675" y="5337675"/>
              <a:ext cx="985500" cy="1122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3"/>
          <p:cNvSpPr/>
          <p:nvPr/>
        </p:nvSpPr>
        <p:spPr>
          <a:xfrm>
            <a:off x="168375" y="5639725"/>
            <a:ext cx="43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Co-purchase Recommendations on Amazon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7001750" y="5639725"/>
            <a:ext cx="41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Co-purchase Graph of Political Books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3"/>
          <p:cNvGrpSpPr/>
          <p:nvPr/>
        </p:nvGrpSpPr>
        <p:grpSpPr>
          <a:xfrm>
            <a:off x="5434950" y="1955200"/>
            <a:ext cx="6241113" cy="3290450"/>
            <a:chOff x="5434950" y="1955200"/>
            <a:chExt cx="6241113" cy="3290450"/>
          </a:xfrm>
        </p:grpSpPr>
        <p:pic>
          <p:nvPicPr>
            <p:cNvPr id="195" name="Google Shape;195;p3"/>
            <p:cNvPicPr preferRelativeResize="0"/>
            <p:nvPr/>
          </p:nvPicPr>
          <p:blipFill rotWithShape="1">
            <a:blip r:embed="rId6">
              <a:alphaModFix/>
            </a:blip>
            <a:srcRect b="24382" l="0" r="0" t="26058"/>
            <a:stretch/>
          </p:blipFill>
          <p:spPr>
            <a:xfrm>
              <a:off x="6422475" y="2385725"/>
              <a:ext cx="5253588" cy="260371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3"/>
            <p:cNvCxnSpPr>
              <a:stCxn id="197" idx="0"/>
            </p:cNvCxnSpPr>
            <p:nvPr/>
          </p:nvCxnSpPr>
          <p:spPr>
            <a:xfrm flipH="1" rot="10800000">
              <a:off x="5897400" y="2816725"/>
              <a:ext cx="672600" cy="472800"/>
            </a:xfrm>
            <a:prstGeom prst="straightConnector1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7" name="Google Shape;197;p3"/>
            <p:cNvSpPr/>
            <p:nvPr/>
          </p:nvSpPr>
          <p:spPr>
            <a:xfrm>
              <a:off x="5434950" y="3289525"/>
              <a:ext cx="92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Liberal</a:t>
              </a:r>
              <a:endParaRPr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" name="Google Shape;198;p3"/>
            <p:cNvCxnSpPr/>
            <p:nvPr/>
          </p:nvCxnSpPr>
          <p:spPr>
            <a:xfrm>
              <a:off x="10780850" y="2235300"/>
              <a:ext cx="60300" cy="467700"/>
            </a:xfrm>
            <a:prstGeom prst="straightConnector1">
              <a:avLst/>
            </a:prstGeom>
            <a:noFill/>
            <a:ln cap="flat" cmpd="sng" w="9525">
              <a:solidFill>
                <a:srgbClr val="F8181E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9" name="Google Shape;199;p3"/>
            <p:cNvSpPr/>
            <p:nvPr/>
          </p:nvSpPr>
          <p:spPr>
            <a:xfrm>
              <a:off x="10079000" y="1955200"/>
              <a:ext cx="1399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Conservative</a:t>
              </a:r>
              <a:endParaRPr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3"/>
            <p:cNvCxnSpPr/>
            <p:nvPr/>
          </p:nvCxnSpPr>
          <p:spPr>
            <a:xfrm flipH="1" rot="10800000">
              <a:off x="7525650" y="4534775"/>
              <a:ext cx="668400" cy="3876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1" name="Google Shape;201;p3"/>
            <p:cNvSpPr/>
            <p:nvPr/>
          </p:nvSpPr>
          <p:spPr>
            <a:xfrm>
              <a:off x="6752925" y="4876350"/>
              <a:ext cx="1399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Neutral</a:t>
              </a:r>
              <a:endParaRPr sz="25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3"/>
          <p:cNvSpPr txBox="1"/>
          <p:nvPr/>
        </p:nvSpPr>
        <p:spPr>
          <a:xfrm>
            <a:off x="4541025" y="61334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Attributes ⇔ Topology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3073181" y="3101776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ge975f3ee89_1_648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695" name="Google Shape;695;ge975f3ee89_1_6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ge975f3ee89_1_648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e975f3ee89_1_648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Extraction (μ = 3)</a:t>
              </a:r>
              <a:endParaRPr/>
            </a:p>
          </p:txBody>
        </p:sp>
      </p:grpSp>
      <p:sp>
        <p:nvSpPr>
          <p:cNvPr id="698" name="Google Shape;698;ge975f3ee89_1_648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9" name="Google Shape;699;ge975f3ee89_1_648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0" name="Google Shape;700;ge975f3ee89_1_648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1" name="Google Shape;701;ge975f3ee89_1_6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1221" y="2578364"/>
            <a:ext cx="24098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ge975f3ee89_1_6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150" y="2071514"/>
            <a:ext cx="39052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ge975f3ee89_1_6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5500" y="4860775"/>
            <a:ext cx="33337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ge975f3ee89_1_669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709" name="Google Shape;709;ge975f3ee89_1_6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0" name="Google Shape;710;ge975f3ee89_1_669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e975f3ee89_1_669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Extraction (μ = 3)</a:t>
              </a:r>
              <a:endParaRPr/>
            </a:p>
          </p:txBody>
        </p:sp>
      </p:grpSp>
      <p:sp>
        <p:nvSpPr>
          <p:cNvPr id="712" name="Google Shape;712;ge975f3ee89_1_669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3" name="Google Shape;713;ge975f3ee89_1_669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4" name="Google Shape;714;ge975f3ee89_1_669"/>
          <p:cNvSpPr txBox="1"/>
          <p:nvPr/>
        </p:nvSpPr>
        <p:spPr>
          <a:xfrm>
            <a:off x="4362313" y="6184750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5" name="Google Shape;715;ge975f3ee89_1_6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1221" y="2578364"/>
            <a:ext cx="24098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ge975f3ee89_1_6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150" y="2071514"/>
            <a:ext cx="39052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ge975f3ee89_1_669"/>
          <p:cNvSpPr/>
          <p:nvPr/>
        </p:nvSpPr>
        <p:spPr>
          <a:xfrm rot="498">
            <a:off x="1501700" y="2046625"/>
            <a:ext cx="4139100" cy="9207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8" name="Google Shape;718;ge975f3ee89_1_6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9800" y="5407950"/>
            <a:ext cx="310515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e975f3ee89_1_669"/>
          <p:cNvSpPr/>
          <p:nvPr/>
        </p:nvSpPr>
        <p:spPr>
          <a:xfrm rot="394">
            <a:off x="8512825" y="2418125"/>
            <a:ext cx="2618700" cy="9207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ge975f3ee89_1_686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725" name="Google Shape;725;ge975f3ee89_1_6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ge975f3ee89_1_686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e975f3ee89_1_686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Grammar Extraction (μ = 3)</a:t>
              </a:r>
              <a:endParaRPr/>
            </a:p>
          </p:txBody>
        </p:sp>
      </p:grpSp>
      <p:sp>
        <p:nvSpPr>
          <p:cNvPr id="728" name="Google Shape;728;ge975f3ee89_1_686"/>
          <p:cNvSpPr txBox="1"/>
          <p:nvPr/>
        </p:nvSpPr>
        <p:spPr>
          <a:xfrm>
            <a:off x="2098075" y="3819200"/>
            <a:ext cx="29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9" name="Google Shape;729;ge975f3ee89_1_686"/>
          <p:cNvSpPr txBox="1"/>
          <p:nvPr/>
        </p:nvSpPr>
        <p:spPr>
          <a:xfrm>
            <a:off x="8739274" y="3819200"/>
            <a:ext cx="221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0" name="Google Shape;730;ge975f3ee89_1_686"/>
          <p:cNvPicPr preferRelativeResize="0"/>
          <p:nvPr/>
        </p:nvPicPr>
        <p:blipFill rotWithShape="1">
          <a:blip r:embed="rId4">
            <a:alphaModFix/>
          </a:blip>
          <a:srcRect b="0" l="0" r="85562" t="0"/>
          <a:stretch/>
        </p:blipFill>
        <p:spPr>
          <a:xfrm>
            <a:off x="9744575" y="3026225"/>
            <a:ext cx="448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ge975f3ee89_1_686"/>
          <p:cNvPicPr preferRelativeResize="0"/>
          <p:nvPr/>
        </p:nvPicPr>
        <p:blipFill rotWithShape="1">
          <a:blip r:embed="rId4">
            <a:alphaModFix/>
          </a:blip>
          <a:srcRect b="0" l="0" r="85562" t="0"/>
          <a:stretch/>
        </p:blipFill>
        <p:spPr>
          <a:xfrm>
            <a:off x="3349625" y="3026225"/>
            <a:ext cx="4483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ge975f3ee89_1_686"/>
          <p:cNvSpPr txBox="1"/>
          <p:nvPr/>
        </p:nvSpPr>
        <p:spPr>
          <a:xfrm>
            <a:off x="4816050" y="2782500"/>
            <a:ext cx="255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STOP!</a:t>
            </a:r>
            <a:endParaRPr sz="7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ge975f3ee89_1_705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738" name="Google Shape;738;ge975f3ee89_1_7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9" name="Google Shape;739;ge975f3ee89_1_705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e975f3ee89_1_705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Extracted Grammar Rules</a:t>
              </a:r>
              <a:endParaRPr/>
            </a:p>
          </p:txBody>
        </p:sp>
      </p:grpSp>
      <p:pic>
        <p:nvPicPr>
          <p:cNvPr id="741" name="Google Shape;741;ge975f3ee89_1_7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75" y="3966464"/>
            <a:ext cx="58388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ge975f3ee89_1_7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600" y="1585864"/>
            <a:ext cx="39147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e975f3ee89_1_7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7200" y="1330050"/>
            <a:ext cx="2299150" cy="474764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e975f3ee89_1_705"/>
          <p:cNvSpPr txBox="1"/>
          <p:nvPr/>
        </p:nvSpPr>
        <p:spPr>
          <a:xfrm>
            <a:off x="2236288" y="3151950"/>
            <a:ext cx="173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5" name="Google Shape;745;ge975f3ee89_1_705"/>
          <p:cNvSpPr txBox="1"/>
          <p:nvPr/>
        </p:nvSpPr>
        <p:spPr>
          <a:xfrm>
            <a:off x="2202225" y="6230100"/>
            <a:ext cx="180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Dendrogram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6" name="Google Shape;746;ge975f3ee89_1_705"/>
          <p:cNvSpPr txBox="1"/>
          <p:nvPr/>
        </p:nvSpPr>
        <p:spPr>
          <a:xfrm>
            <a:off x="8042575" y="6230100"/>
            <a:ext cx="346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Grammar Rules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ge975f3ee89_1_741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752" name="Google Shape;752;ge975f3ee89_1_7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3" name="Google Shape;753;ge975f3ee89_1_741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e975f3ee89_1_741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Attributed Graph Generation</a:t>
              </a:r>
              <a:endParaRPr/>
            </a:p>
          </p:txBody>
        </p:sp>
      </p:grpSp>
      <p:pic>
        <p:nvPicPr>
          <p:cNvPr id="755" name="Google Shape;755;ge975f3ee89_1_7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75" y="1405124"/>
            <a:ext cx="2414825" cy="4986526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ge975f3ee89_1_741"/>
          <p:cNvSpPr txBox="1"/>
          <p:nvPr/>
        </p:nvSpPr>
        <p:spPr>
          <a:xfrm>
            <a:off x="4785850" y="4397350"/>
            <a:ext cx="19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7" name="Google Shape;757;ge975f3ee89_1_741"/>
          <p:cNvSpPr txBox="1"/>
          <p:nvPr/>
        </p:nvSpPr>
        <p:spPr>
          <a:xfrm>
            <a:off x="9249200" y="4397350"/>
            <a:ext cx="163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8" name="Google Shape;758;ge975f3ee89_1_741"/>
          <p:cNvPicPr preferRelativeResize="0"/>
          <p:nvPr/>
        </p:nvPicPr>
        <p:blipFill rotWithShape="1">
          <a:blip r:embed="rId5">
            <a:alphaModFix/>
          </a:blip>
          <a:srcRect b="0" l="0" r="90096" t="34806"/>
          <a:stretch/>
        </p:blipFill>
        <p:spPr>
          <a:xfrm>
            <a:off x="5510738" y="3359125"/>
            <a:ext cx="525425" cy="6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9" name="Google Shape;759;ge975f3ee89_1_741"/>
          <p:cNvGrpSpPr/>
          <p:nvPr/>
        </p:nvGrpSpPr>
        <p:grpSpPr>
          <a:xfrm>
            <a:off x="7414200" y="2967400"/>
            <a:ext cx="3467900" cy="1068575"/>
            <a:chOff x="7414200" y="2967400"/>
            <a:chExt cx="3467900" cy="1068575"/>
          </a:xfrm>
        </p:grpSpPr>
        <p:pic>
          <p:nvPicPr>
            <p:cNvPr id="760" name="Google Shape;760;ge975f3ee89_1_741"/>
            <p:cNvPicPr preferRelativeResize="0"/>
            <p:nvPr/>
          </p:nvPicPr>
          <p:blipFill rotWithShape="1">
            <a:blip r:embed="rId5">
              <a:alphaModFix/>
            </a:blip>
            <a:srcRect b="0" l="67182" r="0" t="34806"/>
            <a:stretch/>
          </p:blipFill>
          <p:spPr>
            <a:xfrm>
              <a:off x="9140950" y="3359125"/>
              <a:ext cx="1741150" cy="67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ge975f3ee89_1_741"/>
            <p:cNvPicPr preferRelativeResize="0"/>
            <p:nvPr/>
          </p:nvPicPr>
          <p:blipFill rotWithShape="1">
            <a:blip r:embed="rId5">
              <a:alphaModFix/>
            </a:blip>
            <a:srcRect b="0" l="29458" r="55129" t="0"/>
            <a:stretch/>
          </p:blipFill>
          <p:spPr>
            <a:xfrm>
              <a:off x="7414200" y="2967400"/>
              <a:ext cx="817700" cy="103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2" name="Google Shape;762;ge975f3ee89_1_741"/>
          <p:cNvSpPr/>
          <p:nvPr/>
        </p:nvSpPr>
        <p:spPr>
          <a:xfrm>
            <a:off x="5407975" y="3237200"/>
            <a:ext cx="628200" cy="9207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ge975f3ee89_1_741"/>
          <p:cNvSpPr/>
          <p:nvPr/>
        </p:nvSpPr>
        <p:spPr>
          <a:xfrm>
            <a:off x="549200" y="1338700"/>
            <a:ext cx="2613900" cy="6768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ge975f3ee89_1_763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769" name="Google Shape;769;ge975f3ee89_1_7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0" name="Google Shape;770;ge975f3ee89_1_763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e975f3ee89_1_763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Attributed Graph Generation</a:t>
              </a:r>
              <a:endParaRPr/>
            </a:p>
          </p:txBody>
        </p:sp>
      </p:grpSp>
      <p:pic>
        <p:nvPicPr>
          <p:cNvPr id="772" name="Google Shape;772;ge975f3ee89_1_7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75" y="1405124"/>
            <a:ext cx="2414825" cy="49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ge975f3ee89_1_7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4300" y="2969689"/>
            <a:ext cx="62388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ge975f3ee89_1_763"/>
          <p:cNvSpPr txBox="1"/>
          <p:nvPr/>
        </p:nvSpPr>
        <p:spPr>
          <a:xfrm>
            <a:off x="4785850" y="4397350"/>
            <a:ext cx="19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ge975f3ee89_1_763"/>
          <p:cNvSpPr txBox="1"/>
          <p:nvPr/>
        </p:nvSpPr>
        <p:spPr>
          <a:xfrm>
            <a:off x="9249200" y="4397350"/>
            <a:ext cx="163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6" name="Google Shape;776;ge975f3ee89_1_763"/>
          <p:cNvSpPr/>
          <p:nvPr/>
        </p:nvSpPr>
        <p:spPr>
          <a:xfrm>
            <a:off x="4874575" y="3237200"/>
            <a:ext cx="628200" cy="9207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e975f3ee89_1_763"/>
          <p:cNvSpPr/>
          <p:nvPr/>
        </p:nvSpPr>
        <p:spPr>
          <a:xfrm>
            <a:off x="634625" y="2176900"/>
            <a:ext cx="2528700" cy="10602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ge975f3ee89_1_763"/>
          <p:cNvSpPr/>
          <p:nvPr/>
        </p:nvSpPr>
        <p:spPr>
          <a:xfrm>
            <a:off x="7249300" y="2745950"/>
            <a:ext cx="4381200" cy="16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ge975f3ee89_1_752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784" name="Google Shape;784;ge975f3ee89_1_7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5" name="Google Shape;785;ge975f3ee89_1_752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e975f3ee89_1_752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Attributed Graph Generation</a:t>
              </a:r>
              <a:endParaRPr/>
            </a:p>
          </p:txBody>
        </p:sp>
      </p:grpSp>
      <p:pic>
        <p:nvPicPr>
          <p:cNvPr id="787" name="Google Shape;787;ge975f3ee89_1_7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75" y="1405124"/>
            <a:ext cx="2414825" cy="49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ge975f3ee89_1_752"/>
          <p:cNvPicPr preferRelativeResize="0"/>
          <p:nvPr/>
        </p:nvPicPr>
        <p:blipFill rotWithShape="1">
          <a:blip r:embed="rId5">
            <a:alphaModFix/>
          </a:blip>
          <a:srcRect b="0" l="45118" r="43794" t="0"/>
          <a:stretch/>
        </p:blipFill>
        <p:spPr>
          <a:xfrm>
            <a:off x="7408250" y="3012550"/>
            <a:ext cx="85430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ge975f3ee89_1_752"/>
          <p:cNvSpPr txBox="1"/>
          <p:nvPr/>
        </p:nvSpPr>
        <p:spPr>
          <a:xfrm>
            <a:off x="4785850" y="4397350"/>
            <a:ext cx="19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0" name="Google Shape;790;ge975f3ee89_1_752"/>
          <p:cNvSpPr txBox="1"/>
          <p:nvPr/>
        </p:nvSpPr>
        <p:spPr>
          <a:xfrm>
            <a:off x="9249200" y="4397350"/>
            <a:ext cx="163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Graph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91" name="Google Shape;791;ge975f3ee89_1_752"/>
          <p:cNvPicPr preferRelativeResize="0"/>
          <p:nvPr/>
        </p:nvPicPr>
        <p:blipFill rotWithShape="1">
          <a:blip r:embed="rId5">
            <a:alphaModFix/>
          </a:blip>
          <a:srcRect b="0" l="0" r="68661" t="0"/>
          <a:stretch/>
        </p:blipFill>
        <p:spPr>
          <a:xfrm>
            <a:off x="4498625" y="2936350"/>
            <a:ext cx="241482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e975f3ee89_1_752"/>
          <p:cNvPicPr preferRelativeResize="0"/>
          <p:nvPr/>
        </p:nvPicPr>
        <p:blipFill rotWithShape="1">
          <a:blip r:embed="rId5">
            <a:alphaModFix/>
          </a:blip>
          <a:srcRect b="0" l="66611" r="0" t="0"/>
          <a:stretch/>
        </p:blipFill>
        <p:spPr>
          <a:xfrm>
            <a:off x="8703013" y="2936350"/>
            <a:ext cx="2572875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ge975f3ee89_1_752"/>
          <p:cNvSpPr/>
          <p:nvPr/>
        </p:nvSpPr>
        <p:spPr>
          <a:xfrm>
            <a:off x="4845075" y="3636850"/>
            <a:ext cx="459900" cy="7080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e975f3ee89_1_752"/>
          <p:cNvSpPr/>
          <p:nvPr/>
        </p:nvSpPr>
        <p:spPr>
          <a:xfrm>
            <a:off x="634625" y="4403200"/>
            <a:ext cx="2528700" cy="11199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ge975f3ee89_1_776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800" name="Google Shape;800;ge975f3ee89_1_7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1" name="Google Shape;801;ge975f3ee89_1_776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e975f3ee89_1_776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Attributed Graph Generation</a:t>
              </a:r>
              <a:endParaRPr/>
            </a:p>
          </p:txBody>
        </p:sp>
      </p:grpSp>
      <p:pic>
        <p:nvPicPr>
          <p:cNvPr id="803" name="Google Shape;803;ge975f3ee89_1_7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75" y="1405124"/>
            <a:ext cx="2414825" cy="49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ge975f3ee89_1_776"/>
          <p:cNvPicPr preferRelativeResize="0"/>
          <p:nvPr/>
        </p:nvPicPr>
        <p:blipFill rotWithShape="1">
          <a:blip r:embed="rId5">
            <a:alphaModFix/>
          </a:blip>
          <a:srcRect b="0" l="0" r="70451" t="0"/>
          <a:stretch/>
        </p:blipFill>
        <p:spPr>
          <a:xfrm>
            <a:off x="4888588" y="2779200"/>
            <a:ext cx="2414826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e975f3ee89_1_776"/>
          <p:cNvSpPr txBox="1"/>
          <p:nvPr/>
        </p:nvSpPr>
        <p:spPr>
          <a:xfrm>
            <a:off x="4785850" y="4397350"/>
            <a:ext cx="19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6" name="Google Shape;806;ge975f3ee89_1_776"/>
          <p:cNvSpPr txBox="1"/>
          <p:nvPr/>
        </p:nvSpPr>
        <p:spPr>
          <a:xfrm>
            <a:off x="9249200" y="4397350"/>
            <a:ext cx="163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Graph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07" name="Google Shape;807;ge975f3ee89_1_776"/>
          <p:cNvPicPr preferRelativeResize="0"/>
          <p:nvPr/>
        </p:nvPicPr>
        <p:blipFill rotWithShape="1">
          <a:blip r:embed="rId5">
            <a:alphaModFix/>
          </a:blip>
          <a:srcRect b="0" l="59956" r="0" t="0"/>
          <a:stretch/>
        </p:blipFill>
        <p:spPr>
          <a:xfrm>
            <a:off x="8505575" y="2779200"/>
            <a:ext cx="3272549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ge975f3ee89_1_776"/>
          <p:cNvPicPr preferRelativeResize="0"/>
          <p:nvPr/>
        </p:nvPicPr>
        <p:blipFill rotWithShape="1">
          <a:blip r:embed="rId5">
            <a:alphaModFix/>
          </a:blip>
          <a:srcRect b="0" l="38528" r="50497" t="0"/>
          <a:stretch/>
        </p:blipFill>
        <p:spPr>
          <a:xfrm>
            <a:off x="7456776" y="2867025"/>
            <a:ext cx="896824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ge975f3ee89_1_776"/>
          <p:cNvSpPr/>
          <p:nvPr/>
        </p:nvSpPr>
        <p:spPr>
          <a:xfrm>
            <a:off x="6826275" y="3332050"/>
            <a:ext cx="459900" cy="6222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e975f3ee89_1_776"/>
          <p:cNvSpPr/>
          <p:nvPr/>
        </p:nvSpPr>
        <p:spPr>
          <a:xfrm>
            <a:off x="634625" y="3336400"/>
            <a:ext cx="2599500" cy="10716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ge975f3ee89_1_786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816" name="Google Shape;816;ge975f3ee89_1_7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7" name="Google Shape;817;ge975f3ee89_1_786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e975f3ee89_1_786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Attributed Graph Generation</a:t>
              </a:r>
              <a:endParaRPr/>
            </a:p>
          </p:txBody>
        </p:sp>
      </p:grpSp>
      <p:pic>
        <p:nvPicPr>
          <p:cNvPr id="819" name="Google Shape;819;ge975f3ee89_1_7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75" y="1405124"/>
            <a:ext cx="2414825" cy="49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ge975f3ee89_1_786"/>
          <p:cNvPicPr preferRelativeResize="0"/>
          <p:nvPr/>
        </p:nvPicPr>
        <p:blipFill rotWithShape="1">
          <a:blip r:embed="rId5">
            <a:alphaModFix/>
          </a:blip>
          <a:srcRect b="0" l="46896" r="45625" t="0"/>
          <a:stretch/>
        </p:blipFill>
        <p:spPr>
          <a:xfrm>
            <a:off x="7523750" y="2815400"/>
            <a:ext cx="6468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ge975f3ee89_1_786"/>
          <p:cNvPicPr preferRelativeResize="0"/>
          <p:nvPr/>
        </p:nvPicPr>
        <p:blipFill rotWithShape="1">
          <a:blip r:embed="rId5">
            <a:alphaModFix/>
          </a:blip>
          <a:srcRect b="0" l="0" r="62700" t="0"/>
          <a:stretch/>
        </p:blipFill>
        <p:spPr>
          <a:xfrm>
            <a:off x="4102025" y="2815400"/>
            <a:ext cx="3225949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ge975f3ee89_1_786"/>
          <p:cNvSpPr txBox="1"/>
          <p:nvPr/>
        </p:nvSpPr>
        <p:spPr>
          <a:xfrm>
            <a:off x="4785850" y="4397350"/>
            <a:ext cx="19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Graph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3" name="Google Shape;823;ge975f3ee89_1_786"/>
          <p:cNvSpPr txBox="1"/>
          <p:nvPr/>
        </p:nvSpPr>
        <p:spPr>
          <a:xfrm>
            <a:off x="9249200" y="4397350"/>
            <a:ext cx="163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Graph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24" name="Google Shape;824;ge975f3ee89_1_786"/>
          <p:cNvPicPr preferRelativeResize="0"/>
          <p:nvPr/>
        </p:nvPicPr>
        <p:blipFill rotWithShape="1">
          <a:blip r:embed="rId5">
            <a:alphaModFix/>
          </a:blip>
          <a:srcRect b="0" l="62700" r="0" t="0"/>
          <a:stretch/>
        </p:blipFill>
        <p:spPr>
          <a:xfrm>
            <a:off x="8452675" y="2815400"/>
            <a:ext cx="3225949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ge975f3ee89_1_786"/>
          <p:cNvSpPr txBox="1"/>
          <p:nvPr/>
        </p:nvSpPr>
        <p:spPr>
          <a:xfrm>
            <a:off x="4816050" y="2782500"/>
            <a:ext cx="255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STOP!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826" name="Google Shape;826;ge975f3ee89_1_786"/>
          <p:cNvSpPr/>
          <p:nvPr/>
        </p:nvSpPr>
        <p:spPr>
          <a:xfrm>
            <a:off x="6405700" y="3621325"/>
            <a:ext cx="450000" cy="5541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ge975f3ee89_1_786"/>
          <p:cNvSpPr/>
          <p:nvPr/>
        </p:nvSpPr>
        <p:spPr>
          <a:xfrm>
            <a:off x="634625" y="5723775"/>
            <a:ext cx="2599500" cy="741600"/>
          </a:xfrm>
          <a:prstGeom prst="roundRect">
            <a:avLst>
              <a:gd fmla="val 16667" name="adj"/>
            </a:avLst>
          </a:prstGeom>
          <a:solidFill>
            <a:srgbClr val="BBD6EE">
              <a:alpha val="21550"/>
            </a:srgbClr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ge975f3ee89_1_797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833" name="Google Shape;833;ge975f3ee89_1_7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4" name="Google Shape;834;ge975f3ee89_1_797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e975f3ee89_1_797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Attributed Graph Generation</a:t>
              </a:r>
              <a:endParaRPr/>
            </a:p>
          </p:txBody>
        </p:sp>
      </p:grpSp>
      <p:pic>
        <p:nvPicPr>
          <p:cNvPr id="836" name="Google Shape;836;ge975f3ee89_1_7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75" y="1405124"/>
            <a:ext cx="2414825" cy="49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ge975f3ee89_1_7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2900" y="1443797"/>
            <a:ext cx="3872000" cy="14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ge975f3ee89_1_7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2900" y="3136085"/>
            <a:ext cx="3872000" cy="160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ge975f3ee89_1_7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9300" y="4936150"/>
            <a:ext cx="4076525" cy="16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ge975f3ee89_1_797"/>
          <p:cNvSpPr txBox="1"/>
          <p:nvPr/>
        </p:nvSpPr>
        <p:spPr>
          <a:xfrm>
            <a:off x="9393450" y="1916625"/>
            <a:ext cx="221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=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½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1" name="Google Shape;841;ge975f3ee89_1_797"/>
          <p:cNvSpPr txBox="1"/>
          <p:nvPr/>
        </p:nvSpPr>
        <p:spPr>
          <a:xfrm>
            <a:off x="9393450" y="3621325"/>
            <a:ext cx="221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= ¼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2" name="Google Shape;842;ge975f3ee89_1_797"/>
          <p:cNvSpPr txBox="1"/>
          <p:nvPr/>
        </p:nvSpPr>
        <p:spPr>
          <a:xfrm>
            <a:off x="9393450" y="5462850"/>
            <a:ext cx="221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= ¼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e950b87cff_0_14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209" name="Google Shape;209;ge950b87cff_0_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ge950b87cff_0_14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e950b87cff_0_14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How to Study Graphs?</a:t>
              </a:r>
              <a:endParaRPr/>
            </a:p>
          </p:txBody>
        </p:sp>
      </p:grpSp>
      <p:pic>
        <p:nvPicPr>
          <p:cNvPr id="212" name="Google Shape;212;ge950b87cff_0_14"/>
          <p:cNvPicPr preferRelativeResize="0"/>
          <p:nvPr/>
        </p:nvPicPr>
        <p:blipFill rotWithShape="1">
          <a:blip r:embed="rId4">
            <a:alphaModFix/>
          </a:blip>
          <a:srcRect b="24382" l="0" r="0" t="26058"/>
          <a:stretch/>
        </p:blipFill>
        <p:spPr>
          <a:xfrm>
            <a:off x="6803475" y="2614325"/>
            <a:ext cx="5253588" cy="26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e950b87cff_0_14"/>
          <p:cNvSpPr txBox="1"/>
          <p:nvPr>
            <p:ph idx="1" type="body"/>
          </p:nvPr>
        </p:nvSpPr>
        <p:spPr>
          <a:xfrm>
            <a:off x="228600" y="17494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Subgraph Mining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Find and count triangles, squares, cliques, kites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Graph Representation Learning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Embed nodes in metric space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 embeddings in DM pipelines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>
                <a:solidFill>
                  <a:schemeClr val="accent2"/>
                </a:solidFill>
              </a:rPr>
              <a:t>Graph Generative Models</a:t>
            </a:r>
            <a:endParaRPr>
              <a:solidFill>
                <a:schemeClr val="accent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Learn to model topological structures and patterns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Useful for anomaly detection, graph augmentation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ge975f3ee89_1_812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848" name="Google Shape;848;ge975f3ee89_1_8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9" name="Google Shape;849;ge975f3ee89_1_812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e975f3ee89_1_812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Real-world Grammars - Cora Citation Network</a:t>
              </a:r>
              <a:endParaRPr/>
            </a:p>
          </p:txBody>
        </p:sp>
      </p:grpSp>
      <p:pic>
        <p:nvPicPr>
          <p:cNvPr id="851" name="Google Shape;851;ge975f3ee89_1_812"/>
          <p:cNvPicPr preferRelativeResize="0"/>
          <p:nvPr/>
        </p:nvPicPr>
        <p:blipFill rotWithShape="1">
          <a:blip r:embed="rId4">
            <a:alphaModFix/>
          </a:blip>
          <a:srcRect b="22057" l="6985" r="0" t="13765"/>
          <a:stretch/>
        </p:blipFill>
        <p:spPr>
          <a:xfrm>
            <a:off x="452188" y="3165900"/>
            <a:ext cx="4744400" cy="34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ge975f3ee89_1_812"/>
          <p:cNvPicPr preferRelativeResize="0"/>
          <p:nvPr/>
        </p:nvPicPr>
        <p:blipFill rotWithShape="1">
          <a:blip r:embed="rId4">
            <a:alphaModFix/>
          </a:blip>
          <a:srcRect b="0" l="0" r="0" t="80144"/>
          <a:stretch/>
        </p:blipFill>
        <p:spPr>
          <a:xfrm>
            <a:off x="6307175" y="4141050"/>
            <a:ext cx="5100775" cy="105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3" name="Google Shape;853;ge975f3ee89_1_812"/>
          <p:cNvGrpSpPr/>
          <p:nvPr/>
        </p:nvGrpSpPr>
        <p:grpSpPr>
          <a:xfrm>
            <a:off x="3980700" y="1493925"/>
            <a:ext cx="4230600" cy="1206400"/>
            <a:chOff x="3980700" y="1493925"/>
            <a:chExt cx="4230600" cy="1206400"/>
          </a:xfrm>
        </p:grpSpPr>
        <p:pic>
          <p:nvPicPr>
            <p:cNvPr id="854" name="Google Shape;854;ge975f3ee89_1_812"/>
            <p:cNvPicPr preferRelativeResize="0"/>
            <p:nvPr/>
          </p:nvPicPr>
          <p:blipFill rotWithShape="1">
            <a:blip r:embed="rId4">
              <a:alphaModFix/>
            </a:blip>
            <a:srcRect b="89048" l="10077" r="6983" t="0"/>
            <a:stretch/>
          </p:blipFill>
          <p:spPr>
            <a:xfrm>
              <a:off x="3980700" y="2115725"/>
              <a:ext cx="4230500" cy="5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5" name="Google Shape;855;ge975f3ee89_1_812"/>
            <p:cNvSpPr txBox="1"/>
            <p:nvPr/>
          </p:nvSpPr>
          <p:spPr>
            <a:xfrm>
              <a:off x="3980700" y="1493925"/>
              <a:ext cx="423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Papers are divided into 7 classes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6" name="Google Shape;856;ge975f3ee89_1_812"/>
          <p:cNvSpPr txBox="1"/>
          <p:nvPr/>
        </p:nvSpPr>
        <p:spPr>
          <a:xfrm>
            <a:off x="1176650" y="2624125"/>
            <a:ext cx="258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Homophily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ge975f3ee89_1_812"/>
          <p:cNvSpPr txBox="1"/>
          <p:nvPr/>
        </p:nvSpPr>
        <p:spPr>
          <a:xfrm>
            <a:off x="6556425" y="3532950"/>
            <a:ext cx="500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most frequent grammar rule RHS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ge975f3ee89_1_837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863" name="Google Shape;863;ge975f3ee89_1_8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ge975f3ee89_1_837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e975f3ee89_1_837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Takeaways</a:t>
              </a:r>
              <a:endParaRPr/>
            </a:p>
          </p:txBody>
        </p:sp>
      </p:grpSp>
      <p:sp>
        <p:nvSpPr>
          <p:cNvPr id="866" name="Google Shape;866;ge975f3ee89_1_837"/>
          <p:cNvSpPr txBox="1"/>
          <p:nvPr>
            <p:ph idx="1" type="body"/>
          </p:nvPr>
        </p:nvSpPr>
        <p:spPr>
          <a:xfrm>
            <a:off x="228600" y="1749425"/>
            <a:ext cx="9204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Graph grammars are both powerful and interpretable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Individual rules describe the building blocks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Provides an unique insight into the </a:t>
            </a:r>
            <a:r>
              <a:rPr lang="en-US"/>
              <a:t>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Exciting direction but lots of open questions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Knowledge graph completion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Temporal graph generation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Hypergraphs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Reinforcement learning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1" name="Google Shape;871;ge982012be0_0_32"/>
          <p:cNvCxnSpPr/>
          <p:nvPr/>
        </p:nvCxnSpPr>
        <p:spPr>
          <a:xfrm>
            <a:off x="8890996" y="569846"/>
            <a:ext cx="12000" cy="337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https://www3.nd.edu/~tweninge/img/rkrohn.jpg" id="872" name="Google Shape;872;ge982012be0_0_32"/>
          <p:cNvPicPr preferRelativeResize="0"/>
          <p:nvPr/>
        </p:nvPicPr>
        <p:blipFill rotWithShape="1">
          <a:blip r:embed="rId3">
            <a:alphaModFix/>
          </a:blip>
          <a:srcRect b="24969" l="8729" r="8530" t="0"/>
          <a:stretch/>
        </p:blipFill>
        <p:spPr>
          <a:xfrm>
            <a:off x="2090075" y="1215200"/>
            <a:ext cx="1175850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alvador aguinaga" id="873" name="Google Shape;873;ge982012be0_0_32"/>
          <p:cNvPicPr preferRelativeResize="0"/>
          <p:nvPr/>
        </p:nvPicPr>
        <p:blipFill rotWithShape="1">
          <a:blip r:embed="rId4">
            <a:alphaModFix/>
          </a:blip>
          <a:srcRect b="18039" l="18412" r="18095" t="0"/>
          <a:stretch/>
        </p:blipFill>
        <p:spPr>
          <a:xfrm>
            <a:off x="4359550" y="1210100"/>
            <a:ext cx="1032500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3.nd.edu/~tweninge/img/nick.jpeg" id="874" name="Google Shape;874;ge982012be0_0_32"/>
          <p:cNvPicPr preferRelativeResize="0"/>
          <p:nvPr/>
        </p:nvPicPr>
        <p:blipFill rotWithShape="1">
          <a:blip r:embed="rId5">
            <a:alphaModFix/>
          </a:blip>
          <a:srcRect b="21531" l="18649" r="6812" t="0"/>
          <a:stretch/>
        </p:blipFill>
        <p:spPr>
          <a:xfrm>
            <a:off x="11277600" y="1215200"/>
            <a:ext cx="914400" cy="1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ge982012be0_0_32"/>
          <p:cNvPicPr preferRelativeResize="0"/>
          <p:nvPr/>
        </p:nvPicPr>
        <p:blipFill rotWithShape="1">
          <a:blip r:embed="rId6">
            <a:alphaModFix/>
          </a:blip>
          <a:srcRect b="15725" l="20755" r="23316" t="0"/>
          <a:stretch/>
        </p:blipFill>
        <p:spPr>
          <a:xfrm>
            <a:off x="11277600" y="2562625"/>
            <a:ext cx="914400" cy="1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ge982012be0_0_32"/>
          <p:cNvPicPr preferRelativeResize="0"/>
          <p:nvPr/>
        </p:nvPicPr>
        <p:blipFill rotWithShape="1">
          <a:blip r:embed="rId7">
            <a:alphaModFix/>
          </a:blip>
          <a:srcRect b="33096" l="8113" r="4922" t="0"/>
          <a:stretch/>
        </p:blipFill>
        <p:spPr>
          <a:xfrm>
            <a:off x="6313571" y="1215200"/>
            <a:ext cx="1299875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ge982012be0_0_32"/>
          <p:cNvPicPr preferRelativeResize="0"/>
          <p:nvPr/>
        </p:nvPicPr>
        <p:blipFill rotWithShape="1">
          <a:blip r:embed="rId8">
            <a:alphaModFix/>
          </a:blip>
          <a:srcRect b="18099" l="0" r="0" t="0"/>
          <a:stretch/>
        </p:blipFill>
        <p:spPr>
          <a:xfrm>
            <a:off x="5372989" y="1199249"/>
            <a:ext cx="952500" cy="13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ge982012be0_0_32"/>
          <p:cNvPicPr preferRelativeResize="0"/>
          <p:nvPr/>
        </p:nvPicPr>
        <p:blipFill rotWithShape="1">
          <a:blip r:embed="rId9">
            <a:alphaModFix/>
          </a:blip>
          <a:srcRect b="23254" l="7487" r="12255" t="0"/>
          <a:stretch/>
        </p:blipFill>
        <p:spPr>
          <a:xfrm>
            <a:off x="7613518" y="1076150"/>
            <a:ext cx="1075450" cy="147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9" name="Google Shape;879;ge982012be0_0_32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880" name="Google Shape;880;ge982012be0_0_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Google Shape;881;ge982012be0_0_32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e982012be0_0_32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Rockstars</a:t>
              </a:r>
              <a:endParaRPr/>
            </a:p>
          </p:txBody>
        </p:sp>
      </p:grpSp>
      <p:pic>
        <p:nvPicPr>
          <p:cNvPr descr="https://www3.nd.edu/~tweninge/img/pam.png" id="883" name="Google Shape;883;ge982012be0_0_32"/>
          <p:cNvPicPr preferRelativeResize="0"/>
          <p:nvPr/>
        </p:nvPicPr>
        <p:blipFill rotWithShape="1">
          <a:blip r:embed="rId11">
            <a:alphaModFix/>
          </a:blip>
          <a:srcRect b="24969" l="7220" r="8724" t="0"/>
          <a:stretch/>
        </p:blipFill>
        <p:spPr>
          <a:xfrm>
            <a:off x="0" y="1215200"/>
            <a:ext cx="1194500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3.nd.edu/~tweninge/img/justus.png" id="884" name="Google Shape;884;ge982012be0_0_32"/>
          <p:cNvPicPr preferRelativeResize="0"/>
          <p:nvPr/>
        </p:nvPicPr>
        <p:blipFill rotWithShape="1">
          <a:blip r:embed="rId12">
            <a:alphaModFix/>
          </a:blip>
          <a:srcRect b="17627" l="11816" r="0" t="0"/>
          <a:stretch/>
        </p:blipFill>
        <p:spPr>
          <a:xfrm>
            <a:off x="10262500" y="2562925"/>
            <a:ext cx="1032500" cy="137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enton Ford" id="885" name="Google Shape;885;ge982012be0_0_32"/>
          <p:cNvPicPr preferRelativeResize="0"/>
          <p:nvPr/>
        </p:nvPicPr>
        <p:blipFill rotWithShape="1">
          <a:blip r:embed="rId13">
            <a:alphaModFix/>
          </a:blip>
          <a:srcRect b="19807" l="0" r="0" t="0"/>
          <a:stretch/>
        </p:blipFill>
        <p:spPr>
          <a:xfrm>
            <a:off x="9107750" y="1211624"/>
            <a:ext cx="1175850" cy="134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3.nd.edu/~tweninge/img/ssikdar.jpg" id="886" name="Google Shape;886;ge982012be0_0_32"/>
          <p:cNvPicPr preferRelativeResize="0"/>
          <p:nvPr/>
        </p:nvPicPr>
        <p:blipFill rotWithShape="1">
          <a:blip r:embed="rId14">
            <a:alphaModFix/>
          </a:blip>
          <a:srcRect b="24969" l="5258" r="0" t="0"/>
          <a:stretch/>
        </p:blipFill>
        <p:spPr>
          <a:xfrm>
            <a:off x="3254550" y="1215200"/>
            <a:ext cx="1175850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SF" id="887" name="Google Shape;887;ge982012be0_0_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68513" y="5300587"/>
            <a:ext cx="1027131" cy="103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OSR" id="888" name="Google Shape;888;ge982012be0_0_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065630" y="5300587"/>
            <a:ext cx="1032500" cy="103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rmy research office" id="889" name="Google Shape;889;ge982012be0_0_3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307633" y="5300587"/>
            <a:ext cx="1032501" cy="103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said" id="890" name="Google Shape;890;ge982012be0_0_3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8486" y="5300587"/>
            <a:ext cx="1032500" cy="103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arpa" id="891" name="Google Shape;891;ge982012be0_0_3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78612" y="5354242"/>
            <a:ext cx="1766581" cy="90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ge982012be0_0_3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965402" y="5186382"/>
            <a:ext cx="1000411" cy="103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isney logo" id="893" name="Google Shape;893;ge982012be0_0_3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089120" y="5311609"/>
            <a:ext cx="1048632" cy="1048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partment of energy" id="894" name="Google Shape;894;ge982012be0_0_3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901668" y="5300587"/>
            <a:ext cx="1032500" cy="10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ge982012be0_0_32"/>
          <p:cNvSpPr/>
          <p:nvPr/>
        </p:nvSpPr>
        <p:spPr>
          <a:xfrm>
            <a:off x="189463" y="4691561"/>
            <a:ext cx="20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Thanks To: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e982012be0_0_32"/>
          <p:cNvPicPr preferRelativeResize="0"/>
          <p:nvPr/>
        </p:nvPicPr>
        <p:blipFill rotWithShape="1">
          <a:blip r:embed="rId23">
            <a:alphaModFix/>
          </a:blip>
          <a:srcRect b="0" l="9247" r="14643" t="0"/>
          <a:stretch/>
        </p:blipFill>
        <p:spPr>
          <a:xfrm>
            <a:off x="10271750" y="1215200"/>
            <a:ext cx="1027125" cy="1349556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e982012be0_0_32"/>
          <p:cNvSpPr/>
          <p:nvPr/>
        </p:nvSpPr>
        <p:spPr>
          <a:xfrm rot="4638689">
            <a:off x="46286" y="2553464"/>
            <a:ext cx="875480" cy="319800"/>
          </a:xfrm>
          <a:prstGeom prst="arc">
            <a:avLst>
              <a:gd fmla="val 16036420" name="adj1"/>
              <a:gd fmla="val 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e982012be0_0_32"/>
          <p:cNvSpPr/>
          <p:nvPr/>
        </p:nvSpPr>
        <p:spPr>
          <a:xfrm flipH="1" rot="-3774426">
            <a:off x="1384107" y="2589311"/>
            <a:ext cx="669910" cy="439673"/>
          </a:xfrm>
          <a:prstGeom prst="arc">
            <a:avLst>
              <a:gd fmla="val 16036420" name="adj1"/>
              <a:gd fmla="val 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ge982012be0_0_32"/>
          <p:cNvSpPr/>
          <p:nvPr/>
        </p:nvSpPr>
        <p:spPr>
          <a:xfrm flipH="1" rot="-4987556">
            <a:off x="2207756" y="2531783"/>
            <a:ext cx="960001" cy="363214"/>
          </a:xfrm>
          <a:prstGeom prst="arc">
            <a:avLst>
              <a:gd fmla="val 16036420" name="adj1"/>
              <a:gd fmla="val 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e982012be0_0_32"/>
          <p:cNvSpPr/>
          <p:nvPr/>
        </p:nvSpPr>
        <p:spPr>
          <a:xfrm flipH="1" rot="-5849219">
            <a:off x="3424595" y="2531772"/>
            <a:ext cx="960085" cy="363107"/>
          </a:xfrm>
          <a:prstGeom prst="arc">
            <a:avLst>
              <a:gd fmla="val 16036420" name="adj1"/>
              <a:gd fmla="val 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ge982012be0_0_32"/>
          <p:cNvSpPr/>
          <p:nvPr/>
        </p:nvSpPr>
        <p:spPr>
          <a:xfrm rot="4790246">
            <a:off x="4394197" y="2493626"/>
            <a:ext cx="669910" cy="439523"/>
          </a:xfrm>
          <a:prstGeom prst="arc">
            <a:avLst>
              <a:gd fmla="val 16036420" name="adj1"/>
              <a:gd fmla="val 2053184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e982012be0_0_32"/>
          <p:cNvSpPr/>
          <p:nvPr/>
        </p:nvSpPr>
        <p:spPr>
          <a:xfrm flipH="1" rot="-2697823">
            <a:off x="5635171" y="2604094"/>
            <a:ext cx="669913" cy="313531"/>
          </a:xfrm>
          <a:prstGeom prst="arc">
            <a:avLst>
              <a:gd fmla="val 16036420" name="adj1"/>
              <a:gd fmla="val 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ge982012be0_0_32"/>
          <p:cNvSpPr/>
          <p:nvPr/>
        </p:nvSpPr>
        <p:spPr>
          <a:xfrm rot="3699918">
            <a:off x="6442012" y="2501423"/>
            <a:ext cx="960134" cy="362951"/>
          </a:xfrm>
          <a:prstGeom prst="arc">
            <a:avLst>
              <a:gd fmla="val 16036420" name="adj1"/>
              <a:gd fmla="val 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e982012be0_0_32"/>
          <p:cNvSpPr/>
          <p:nvPr/>
        </p:nvSpPr>
        <p:spPr>
          <a:xfrm rot="3729165">
            <a:off x="7576496" y="2584892"/>
            <a:ext cx="875371" cy="319926"/>
          </a:xfrm>
          <a:prstGeom prst="arc">
            <a:avLst>
              <a:gd fmla="val 16036420" name="adj1"/>
              <a:gd fmla="val 0" name="adj2"/>
            </a:avLst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lg" w="lg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e982012be0_0_32"/>
          <p:cNvSpPr/>
          <p:nvPr/>
        </p:nvSpPr>
        <p:spPr>
          <a:xfrm>
            <a:off x="-165875" y="317551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University of Louisville</a:t>
            </a:r>
            <a:endParaRPr/>
          </a:p>
        </p:txBody>
      </p:sp>
      <p:sp>
        <p:nvSpPr>
          <p:cNvPr id="906" name="Google Shape;906;ge982012be0_0_32"/>
          <p:cNvSpPr/>
          <p:nvPr/>
        </p:nvSpPr>
        <p:spPr>
          <a:xfrm>
            <a:off x="894621" y="317551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LinkedIn</a:t>
            </a:r>
            <a:endParaRPr/>
          </a:p>
        </p:txBody>
      </p:sp>
      <p:sp>
        <p:nvSpPr>
          <p:cNvPr id="907" name="Google Shape;907;ge982012be0_0_32"/>
          <p:cNvSpPr/>
          <p:nvPr/>
        </p:nvSpPr>
        <p:spPr>
          <a:xfrm>
            <a:off x="1978950" y="329816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Rose Hulman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Inst. of Tech.</a:t>
            </a:r>
            <a:endParaRPr/>
          </a:p>
        </p:txBody>
      </p:sp>
      <p:sp>
        <p:nvSpPr>
          <p:cNvPr id="908" name="Google Shape;908;ge982012be0_0_32"/>
          <p:cNvSpPr/>
          <p:nvPr/>
        </p:nvSpPr>
        <p:spPr>
          <a:xfrm>
            <a:off x="3206975" y="329816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Indiana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University</a:t>
            </a:r>
            <a:endParaRPr/>
          </a:p>
        </p:txBody>
      </p:sp>
      <p:sp>
        <p:nvSpPr>
          <p:cNvPr id="909" name="Google Shape;909;ge982012be0_0_32"/>
          <p:cNvSpPr/>
          <p:nvPr/>
        </p:nvSpPr>
        <p:spPr>
          <a:xfrm>
            <a:off x="4192134" y="305876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Northwestern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University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ge982012be0_0_32"/>
          <p:cNvSpPr/>
          <p:nvPr/>
        </p:nvSpPr>
        <p:spPr>
          <a:xfrm>
            <a:off x="5258729" y="305876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Cal Poly</a:t>
            </a:r>
            <a:endParaRPr/>
          </a:p>
        </p:txBody>
      </p:sp>
      <p:sp>
        <p:nvSpPr>
          <p:cNvPr id="911" name="Google Shape;911;ge982012be0_0_32"/>
          <p:cNvSpPr/>
          <p:nvPr/>
        </p:nvSpPr>
        <p:spPr>
          <a:xfrm>
            <a:off x="6289736" y="3139759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Pacific Northwest National Lab</a:t>
            </a:r>
            <a:endParaRPr/>
          </a:p>
        </p:txBody>
      </p:sp>
      <p:sp>
        <p:nvSpPr>
          <p:cNvPr id="912" name="Google Shape;912;ge982012be0_0_32"/>
          <p:cNvSpPr/>
          <p:nvPr/>
        </p:nvSpPr>
        <p:spPr>
          <a:xfrm>
            <a:off x="7565175" y="317551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University of Notre Dame</a:t>
            </a:r>
            <a:endParaRPr/>
          </a:p>
        </p:txBody>
      </p:sp>
      <p:pic>
        <p:nvPicPr>
          <p:cNvPr id="913" name="Google Shape;913;ge982012be0_0_32"/>
          <p:cNvPicPr preferRelativeResize="0"/>
          <p:nvPr/>
        </p:nvPicPr>
        <p:blipFill rotWithShape="1">
          <a:blip r:embed="rId24">
            <a:alphaModFix/>
          </a:blip>
          <a:srcRect b="34843" l="29442" r="19291" t="5082"/>
          <a:stretch/>
        </p:blipFill>
        <p:spPr>
          <a:xfrm>
            <a:off x="9105125" y="2562975"/>
            <a:ext cx="1175850" cy="1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ge982012be0_0_32"/>
          <p:cNvPicPr preferRelativeResize="0"/>
          <p:nvPr/>
        </p:nvPicPr>
        <p:blipFill rotWithShape="1">
          <a:blip r:embed="rId25">
            <a:alphaModFix/>
          </a:blip>
          <a:srcRect b="21389" l="0" r="0" t="0"/>
          <a:stretch/>
        </p:blipFill>
        <p:spPr>
          <a:xfrm>
            <a:off x="1182750" y="1205325"/>
            <a:ext cx="914400" cy="13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ge982012be0_0_32"/>
          <p:cNvSpPr/>
          <p:nvPr/>
        </p:nvSpPr>
        <p:spPr>
          <a:xfrm rot="-5400000">
            <a:off x="10602450" y="2795775"/>
            <a:ext cx="190800" cy="2695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ge982012be0_0_32"/>
          <p:cNvSpPr/>
          <p:nvPr/>
        </p:nvSpPr>
        <p:spPr>
          <a:xfrm>
            <a:off x="10000188" y="4304713"/>
            <a:ext cx="139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Current Students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ravel.nd.edu/assets/92238/original/f3.jpg" id="921" name="Google Shape;9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2" name="Google Shape;922;p7"/>
          <p:cNvGrpSpPr/>
          <p:nvPr/>
        </p:nvGrpSpPr>
        <p:grpSpPr>
          <a:xfrm>
            <a:off x="0" y="2781300"/>
            <a:ext cx="12192000" cy="1558330"/>
            <a:chOff x="0" y="2193016"/>
            <a:chExt cx="12192000" cy="2638495"/>
          </a:xfrm>
        </p:grpSpPr>
        <p:sp>
          <p:nvSpPr>
            <p:cNvPr id="923" name="Google Shape;923;p7"/>
            <p:cNvSpPr/>
            <p:nvPr/>
          </p:nvSpPr>
          <p:spPr>
            <a:xfrm>
              <a:off x="0" y="2193016"/>
              <a:ext cx="12192000" cy="2638495"/>
            </a:xfrm>
            <a:prstGeom prst="rect">
              <a:avLst/>
            </a:prstGeom>
            <a:gradFill>
              <a:gsLst>
                <a:gs pos="0">
                  <a:srgbClr val="000000">
                    <a:alpha val="66666"/>
                  </a:srgbClr>
                </a:gs>
                <a:gs pos="37000">
                  <a:srgbClr val="000000">
                    <a:alpha val="66666"/>
                  </a:srgbClr>
                </a:gs>
                <a:gs pos="100000">
                  <a:srgbClr val="000000">
                    <a:alpha val="3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"/>
            <p:cNvSpPr txBox="1"/>
            <p:nvPr/>
          </p:nvSpPr>
          <p:spPr>
            <a:xfrm>
              <a:off x="1219200" y="2330165"/>
              <a:ext cx="9753600" cy="2397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(tweninger@nd.edu)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ge950b87cff_0_95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219" name="Google Shape;219;ge950b87cff_0_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ge950b87cff_0_95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e950b87cff_0_95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 Brief History of Graph Generative Models</a:t>
              </a:r>
              <a:endParaRPr/>
            </a:p>
          </p:txBody>
        </p:sp>
      </p:grpSp>
      <p:sp>
        <p:nvSpPr>
          <p:cNvPr id="222" name="Google Shape;222;ge950b87cff_0_95"/>
          <p:cNvSpPr/>
          <p:nvPr/>
        </p:nvSpPr>
        <p:spPr>
          <a:xfrm>
            <a:off x="454675" y="3062450"/>
            <a:ext cx="10831500" cy="2079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ge950b87cff_0_95"/>
          <p:cNvGrpSpPr/>
          <p:nvPr/>
        </p:nvGrpSpPr>
        <p:grpSpPr>
          <a:xfrm>
            <a:off x="21675" y="3097025"/>
            <a:ext cx="1775700" cy="1713900"/>
            <a:chOff x="21675" y="3097025"/>
            <a:chExt cx="1775700" cy="1713900"/>
          </a:xfrm>
        </p:grpSpPr>
        <p:cxnSp>
          <p:nvCxnSpPr>
            <p:cNvPr id="224" name="Google Shape;224;ge950b87cff_0_95"/>
            <p:cNvCxnSpPr>
              <a:endCxn id="225" idx="0"/>
            </p:cNvCxnSpPr>
            <p:nvPr/>
          </p:nvCxnSpPr>
          <p:spPr>
            <a:xfrm>
              <a:off x="909525" y="3097025"/>
              <a:ext cx="0" cy="91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5" name="Google Shape;225;ge950b87cff_0_95"/>
            <p:cNvSpPr txBox="1"/>
            <p:nvPr/>
          </p:nvSpPr>
          <p:spPr>
            <a:xfrm>
              <a:off x="21675" y="4010525"/>
              <a:ext cx="1775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1998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Watts-Strogatz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ge950b87cff_0_95"/>
          <p:cNvGrpSpPr/>
          <p:nvPr/>
        </p:nvGrpSpPr>
        <p:grpSpPr>
          <a:xfrm>
            <a:off x="7792025" y="1442050"/>
            <a:ext cx="2389200" cy="1845775"/>
            <a:chOff x="6344225" y="1442050"/>
            <a:chExt cx="2389200" cy="1845775"/>
          </a:xfrm>
        </p:grpSpPr>
        <p:sp>
          <p:nvSpPr>
            <p:cNvPr id="227" name="Google Shape;227;ge950b87cff_0_95"/>
            <p:cNvSpPr txBox="1"/>
            <p:nvPr/>
          </p:nvSpPr>
          <p:spPr>
            <a:xfrm>
              <a:off x="6344225" y="1442050"/>
              <a:ext cx="23892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NetGAN, GraphRNN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8" name="Google Shape;228;ge950b87cff_0_95"/>
            <p:cNvCxnSpPr/>
            <p:nvPr/>
          </p:nvCxnSpPr>
          <p:spPr>
            <a:xfrm>
              <a:off x="7538825" y="2294525"/>
              <a:ext cx="7500" cy="99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9" name="Google Shape;229;ge950b87cff_0_95"/>
          <p:cNvGrpSpPr/>
          <p:nvPr/>
        </p:nvGrpSpPr>
        <p:grpSpPr>
          <a:xfrm>
            <a:off x="478875" y="1507757"/>
            <a:ext cx="1878900" cy="1753838"/>
            <a:chOff x="478875" y="1507725"/>
            <a:chExt cx="1878900" cy="1527600"/>
          </a:xfrm>
        </p:grpSpPr>
        <p:cxnSp>
          <p:nvCxnSpPr>
            <p:cNvPr id="230" name="Google Shape;230;ge950b87cff_0_95"/>
            <p:cNvCxnSpPr>
              <a:stCxn id="231" idx="2"/>
            </p:cNvCxnSpPr>
            <p:nvPr/>
          </p:nvCxnSpPr>
          <p:spPr>
            <a:xfrm>
              <a:off x="1418325" y="2204925"/>
              <a:ext cx="0" cy="8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1" name="Google Shape;231;ge950b87cff_0_95"/>
            <p:cNvSpPr txBox="1"/>
            <p:nvPr/>
          </p:nvSpPr>
          <p:spPr>
            <a:xfrm>
              <a:off x="478875" y="1507725"/>
              <a:ext cx="18789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2001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Barabási-Albert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ge950b87cff_0_95"/>
          <p:cNvGrpSpPr/>
          <p:nvPr/>
        </p:nvGrpSpPr>
        <p:grpSpPr>
          <a:xfrm>
            <a:off x="1393275" y="3062525"/>
            <a:ext cx="1196700" cy="1367400"/>
            <a:chOff x="1317075" y="3062525"/>
            <a:chExt cx="1196700" cy="1367400"/>
          </a:xfrm>
        </p:grpSpPr>
        <p:cxnSp>
          <p:nvCxnSpPr>
            <p:cNvPr id="233" name="Google Shape;233;ge950b87cff_0_95"/>
            <p:cNvCxnSpPr>
              <a:endCxn id="234" idx="0"/>
            </p:cNvCxnSpPr>
            <p:nvPr/>
          </p:nvCxnSpPr>
          <p:spPr>
            <a:xfrm flipH="1">
              <a:off x="1915425" y="3062525"/>
              <a:ext cx="1200" cy="567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4" name="Google Shape;234;ge950b87cff_0_95"/>
            <p:cNvSpPr txBox="1"/>
            <p:nvPr/>
          </p:nvSpPr>
          <p:spPr>
            <a:xfrm>
              <a:off x="1317075" y="3629525"/>
              <a:ext cx="1196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2002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Chung-Lu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ge950b87cff_0_95"/>
          <p:cNvGrpSpPr/>
          <p:nvPr/>
        </p:nvGrpSpPr>
        <p:grpSpPr>
          <a:xfrm>
            <a:off x="2560450" y="2071940"/>
            <a:ext cx="1302900" cy="1216531"/>
            <a:chOff x="2408050" y="1537475"/>
            <a:chExt cx="1302900" cy="2776200"/>
          </a:xfrm>
        </p:grpSpPr>
        <p:cxnSp>
          <p:nvCxnSpPr>
            <p:cNvPr id="236" name="Google Shape;236;ge950b87cff_0_95"/>
            <p:cNvCxnSpPr>
              <a:stCxn id="237" idx="2"/>
            </p:cNvCxnSpPr>
            <p:nvPr/>
          </p:nvCxnSpPr>
          <p:spPr>
            <a:xfrm>
              <a:off x="3059500" y="3363875"/>
              <a:ext cx="15600" cy="949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7" name="Google Shape;237;ge950b87cff_0_95"/>
            <p:cNvSpPr txBox="1"/>
            <p:nvPr/>
          </p:nvSpPr>
          <p:spPr>
            <a:xfrm>
              <a:off x="2408050" y="1537475"/>
              <a:ext cx="1302900" cy="18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2007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Kronecker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ge950b87cff_0_95"/>
          <p:cNvGrpSpPr/>
          <p:nvPr/>
        </p:nvGrpSpPr>
        <p:grpSpPr>
          <a:xfrm>
            <a:off x="3985150" y="3081504"/>
            <a:ext cx="748200" cy="1371206"/>
            <a:chOff x="3375550" y="2203574"/>
            <a:chExt cx="748200" cy="2239800"/>
          </a:xfrm>
        </p:grpSpPr>
        <p:cxnSp>
          <p:nvCxnSpPr>
            <p:cNvPr id="239" name="Google Shape;239;ge950b87cff_0_95"/>
            <p:cNvCxnSpPr>
              <a:endCxn id="240" idx="0"/>
            </p:cNvCxnSpPr>
            <p:nvPr/>
          </p:nvCxnSpPr>
          <p:spPr>
            <a:xfrm>
              <a:off x="3749650" y="2203574"/>
              <a:ext cx="0" cy="932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0" name="Google Shape;240;ge950b87cff_0_95"/>
            <p:cNvSpPr txBox="1"/>
            <p:nvPr/>
          </p:nvSpPr>
          <p:spPr>
            <a:xfrm>
              <a:off x="3375550" y="3135974"/>
              <a:ext cx="748200" cy="13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2011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SBM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ge950b87cff_0_95"/>
          <p:cNvGrpSpPr/>
          <p:nvPr/>
        </p:nvGrpSpPr>
        <p:grpSpPr>
          <a:xfrm>
            <a:off x="5047600" y="3062295"/>
            <a:ext cx="748200" cy="1806929"/>
            <a:chOff x="4057000" y="3062350"/>
            <a:chExt cx="748200" cy="2044500"/>
          </a:xfrm>
        </p:grpSpPr>
        <p:cxnSp>
          <p:nvCxnSpPr>
            <p:cNvPr id="242" name="Google Shape;242;ge950b87cff_0_95"/>
            <p:cNvCxnSpPr>
              <a:endCxn id="243" idx="0"/>
            </p:cNvCxnSpPr>
            <p:nvPr/>
          </p:nvCxnSpPr>
          <p:spPr>
            <a:xfrm>
              <a:off x="4431100" y="3062350"/>
              <a:ext cx="0" cy="11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3" name="Google Shape;243;ge950b87cff_0_95"/>
            <p:cNvSpPr txBox="1"/>
            <p:nvPr/>
          </p:nvSpPr>
          <p:spPr>
            <a:xfrm>
              <a:off x="4057000" y="4201150"/>
              <a:ext cx="748200" cy="9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2013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BTER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ge950b87cff_0_95"/>
          <p:cNvGrpSpPr/>
          <p:nvPr/>
        </p:nvGrpSpPr>
        <p:grpSpPr>
          <a:xfrm>
            <a:off x="7028800" y="2999913"/>
            <a:ext cx="748200" cy="1495393"/>
            <a:chOff x="5733400" y="2932014"/>
            <a:chExt cx="748200" cy="3116700"/>
          </a:xfrm>
        </p:grpSpPr>
        <p:cxnSp>
          <p:nvCxnSpPr>
            <p:cNvPr id="245" name="Google Shape;245;ge950b87cff_0_95"/>
            <p:cNvCxnSpPr>
              <a:endCxn id="246" idx="0"/>
            </p:cNvCxnSpPr>
            <p:nvPr/>
          </p:nvCxnSpPr>
          <p:spPr>
            <a:xfrm>
              <a:off x="6107500" y="2932014"/>
              <a:ext cx="0" cy="1448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6" name="Google Shape;246;ge950b87cff_0_95"/>
            <p:cNvSpPr txBox="1"/>
            <p:nvPr/>
          </p:nvSpPr>
          <p:spPr>
            <a:xfrm>
              <a:off x="5733400" y="4380714"/>
              <a:ext cx="748200" cy="16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HRG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ge950b87cff_0_95"/>
          <p:cNvGrpSpPr/>
          <p:nvPr/>
        </p:nvGrpSpPr>
        <p:grpSpPr>
          <a:xfrm>
            <a:off x="6848650" y="2070326"/>
            <a:ext cx="1108500" cy="1249369"/>
            <a:chOff x="5019850" y="1564522"/>
            <a:chExt cx="1108500" cy="2855700"/>
          </a:xfrm>
        </p:grpSpPr>
        <p:cxnSp>
          <p:nvCxnSpPr>
            <p:cNvPr id="248" name="Google Shape;248;ge950b87cff_0_95"/>
            <p:cNvCxnSpPr>
              <a:stCxn id="249" idx="2"/>
            </p:cNvCxnSpPr>
            <p:nvPr/>
          </p:nvCxnSpPr>
          <p:spPr>
            <a:xfrm>
              <a:off x="5574100" y="3393922"/>
              <a:ext cx="0" cy="102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9" name="Google Shape;249;ge950b87cff_0_95"/>
            <p:cNvSpPr txBox="1"/>
            <p:nvPr/>
          </p:nvSpPr>
          <p:spPr>
            <a:xfrm>
              <a:off x="5019850" y="1564522"/>
              <a:ext cx="1108500" cy="182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GraphAE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ge950b87cff_0_95"/>
          <p:cNvGrpSpPr/>
          <p:nvPr/>
        </p:nvGrpSpPr>
        <p:grpSpPr>
          <a:xfrm>
            <a:off x="8777050" y="3088425"/>
            <a:ext cx="1719000" cy="1833300"/>
            <a:chOff x="7100650" y="3088425"/>
            <a:chExt cx="1719000" cy="1833300"/>
          </a:xfrm>
        </p:grpSpPr>
        <p:cxnSp>
          <p:nvCxnSpPr>
            <p:cNvPr id="251" name="Google Shape;251;ge950b87cff_0_95"/>
            <p:cNvCxnSpPr>
              <a:endCxn id="252" idx="0"/>
            </p:cNvCxnSpPr>
            <p:nvPr/>
          </p:nvCxnSpPr>
          <p:spPr>
            <a:xfrm>
              <a:off x="7960150" y="3088425"/>
              <a:ext cx="0" cy="1032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2" name="Google Shape;252;ge950b87cff_0_95"/>
            <p:cNvSpPr txBox="1"/>
            <p:nvPr/>
          </p:nvSpPr>
          <p:spPr>
            <a:xfrm>
              <a:off x="7100650" y="4121325"/>
              <a:ext cx="1719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2019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CNRG, BUGGE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ge950b87cff_0_95"/>
          <p:cNvGrpSpPr/>
          <p:nvPr/>
        </p:nvGrpSpPr>
        <p:grpSpPr>
          <a:xfrm>
            <a:off x="9637300" y="2065799"/>
            <a:ext cx="1153200" cy="1215898"/>
            <a:chOff x="9408700" y="1648325"/>
            <a:chExt cx="1153200" cy="2353200"/>
          </a:xfrm>
        </p:grpSpPr>
        <p:cxnSp>
          <p:nvCxnSpPr>
            <p:cNvPr id="254" name="Google Shape;254;ge950b87cff_0_95"/>
            <p:cNvCxnSpPr>
              <a:stCxn id="255" idx="2"/>
            </p:cNvCxnSpPr>
            <p:nvPr/>
          </p:nvCxnSpPr>
          <p:spPr>
            <a:xfrm>
              <a:off x="9985300" y="3197225"/>
              <a:ext cx="0" cy="804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5" name="Google Shape;255;ge950b87cff_0_95"/>
            <p:cNvSpPr txBox="1"/>
            <p:nvPr/>
          </p:nvSpPr>
          <p:spPr>
            <a:xfrm>
              <a:off x="9408700" y="1648325"/>
              <a:ext cx="1153200" cy="15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LinearAE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ge950b87cff_0_95"/>
          <p:cNvGrpSpPr/>
          <p:nvPr/>
        </p:nvGrpSpPr>
        <p:grpSpPr>
          <a:xfrm>
            <a:off x="10233950" y="3059135"/>
            <a:ext cx="808200" cy="1427961"/>
            <a:chOff x="10157750" y="1905518"/>
            <a:chExt cx="808200" cy="2539500"/>
          </a:xfrm>
        </p:grpSpPr>
        <p:cxnSp>
          <p:nvCxnSpPr>
            <p:cNvPr id="257" name="Google Shape;257;ge950b87cff_0_95"/>
            <p:cNvCxnSpPr>
              <a:endCxn id="258" idx="0"/>
            </p:cNvCxnSpPr>
            <p:nvPr/>
          </p:nvCxnSpPr>
          <p:spPr>
            <a:xfrm>
              <a:off x="10561850" y="1905518"/>
              <a:ext cx="0" cy="1116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8" name="Google Shape;258;ge950b87cff_0_95"/>
            <p:cNvSpPr txBox="1"/>
            <p:nvPr/>
          </p:nvSpPr>
          <p:spPr>
            <a:xfrm>
              <a:off x="10157750" y="3021518"/>
              <a:ext cx="808200" cy="14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AVRG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ge950b87cff_0_95"/>
          <p:cNvSpPr txBox="1"/>
          <p:nvPr/>
        </p:nvSpPr>
        <p:spPr>
          <a:xfrm>
            <a:off x="3378600" y="5828650"/>
            <a:ext cx="543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to better understand graph models?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ge975f3ee89_1_488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265" name="Google Shape;265;ge975f3ee89_1_4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ge975f3ee89_1_488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e975f3ee89_1_488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Graph Models 101</a:t>
              </a:r>
              <a:endParaRPr/>
            </a:p>
          </p:txBody>
        </p:sp>
      </p:grpSp>
      <p:sp>
        <p:nvSpPr>
          <p:cNvPr id="268" name="Google Shape;268;ge975f3ee89_1_488"/>
          <p:cNvSpPr txBox="1"/>
          <p:nvPr>
            <p:ph idx="1" type="body"/>
          </p:nvPr>
        </p:nvSpPr>
        <p:spPr>
          <a:xfrm>
            <a:off x="228600" y="1441475"/>
            <a:ext cx="11800500" cy="534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Erdös-Rényi</a:t>
            </a:r>
            <a:endParaRPr>
              <a:solidFill>
                <a:schemeClr val="accent2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Randomly</a:t>
            </a:r>
            <a:r>
              <a:rPr lang="en-US"/>
              <a:t> sample |E| edges independently with probability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Chung-Lu</a:t>
            </a:r>
            <a:endParaRPr>
              <a:solidFill>
                <a:schemeClr val="accent2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Randomly rewire edges to approximate a </a:t>
            </a:r>
            <a:r>
              <a:rPr lang="en-US"/>
              <a:t>target degree distribution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CNRG</a:t>
            </a:r>
            <a:endParaRPr>
              <a:solidFill>
                <a:schemeClr val="accent2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Generate graphs using a learned vertex-replacement graph grammar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Kronecker</a:t>
            </a:r>
            <a:endParaRPr>
              <a:solidFill>
                <a:schemeClr val="accent2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U</a:t>
            </a:r>
            <a:r>
              <a:rPr lang="en-US"/>
              <a:t>sing repeated Kronecker products, generate an adjacency matrix from a small starter matrix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Learn this starter matrix from the input data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Graph Autoencoders</a:t>
            </a:r>
            <a:endParaRPr>
              <a:solidFill>
                <a:schemeClr val="accent2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Learn node embeddings with an autoencoder and inner-product decoder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Pairwise decoding of embeddings yield edge probabilities for an adjacency matrix</a:t>
            </a:r>
            <a:endParaRPr/>
          </a:p>
        </p:txBody>
      </p:sp>
      <p:pic>
        <p:nvPicPr>
          <p:cNvPr id="269" name="Google Shape;269;ge975f3ee89_1_4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0550" y="1792525"/>
            <a:ext cx="1812825" cy="5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ravel.nd.edu/assets/92238/original/f3.jpg" id="275" name="Google Shape;275;ge975f3ee89_1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e975f3ee89_1_38"/>
          <p:cNvSpPr/>
          <p:nvPr/>
        </p:nvSpPr>
        <p:spPr>
          <a:xfrm>
            <a:off x="0" y="2274286"/>
            <a:ext cx="12192000" cy="2150400"/>
          </a:xfrm>
          <a:prstGeom prst="rect">
            <a:avLst/>
          </a:prstGeom>
          <a:gradFill>
            <a:gsLst>
              <a:gs pos="0">
                <a:srgbClr val="000000">
                  <a:alpha val="66666"/>
                </a:srgbClr>
              </a:gs>
              <a:gs pos="37000">
                <a:srgbClr val="000000">
                  <a:alpha val="66666"/>
                </a:srgbClr>
              </a:gs>
              <a:gs pos="100000">
                <a:srgbClr val="000000">
                  <a:alpha val="3176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e975f3ee89_1_38"/>
          <p:cNvSpPr txBox="1"/>
          <p:nvPr/>
        </p:nvSpPr>
        <p:spPr>
          <a:xfrm>
            <a:off x="0" y="2685627"/>
            <a:ext cx="12192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The Infinity Mirror Test for Graph Models</a:t>
            </a:r>
            <a:endParaRPr sz="4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lt1"/>
                </a:solidFill>
              </a:rPr>
              <a:t>TKDE 2021</a:t>
            </a:r>
            <a:endParaRPr sz="39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e950b87cff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450825"/>
            <a:ext cx="7611889" cy="1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e950b87cff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2847250"/>
            <a:ext cx="7611853" cy="1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e950b87cff_0_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" y="4257950"/>
            <a:ext cx="7611781" cy="1189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ge950b87cff_0_109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286" name="Google Shape;286;ge950b87cff_0_10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ge950b87cff_0_109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e950b87cff_0_109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Adventures of Duck Vader and the Infinity Mirror Formalism</a:t>
              </a:r>
              <a:endParaRPr/>
            </a:p>
          </p:txBody>
        </p:sp>
      </p:grpSp>
      <p:pic>
        <p:nvPicPr>
          <p:cNvPr id="289" name="Google Shape;289;ge950b87cff_0_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917" y="5668649"/>
            <a:ext cx="7635702" cy="1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e950b87cff_0_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45300" y="3075849"/>
            <a:ext cx="4251725" cy="150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ge982012ad2_0_14"/>
          <p:cNvGrpSpPr/>
          <p:nvPr/>
        </p:nvGrpSpPr>
        <p:grpSpPr>
          <a:xfrm>
            <a:off x="0" y="220397"/>
            <a:ext cx="12192000" cy="994800"/>
            <a:chOff x="0" y="220397"/>
            <a:chExt cx="12192000" cy="994800"/>
          </a:xfrm>
        </p:grpSpPr>
        <p:pic>
          <p:nvPicPr>
            <p:cNvPr descr="https://travel.nd.edu/assets/92238/original/f3.jpg" id="296" name="Google Shape;296;ge982012ad2_0_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28590"/>
              <a:ext cx="12192000" cy="98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ge982012ad2_0_14"/>
            <p:cNvSpPr/>
            <p:nvPr/>
          </p:nvSpPr>
          <p:spPr>
            <a:xfrm>
              <a:off x="0" y="220397"/>
              <a:ext cx="12192000" cy="994800"/>
            </a:xfrm>
            <a:prstGeom prst="rect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37000">
                  <a:srgbClr val="000000">
                    <a:alpha val="49803"/>
                  </a:srgbClr>
                </a:gs>
                <a:gs pos="100000">
                  <a:srgbClr val="000000">
                    <a:alpha val="1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e982012ad2_0_14"/>
            <p:cNvSpPr txBox="1"/>
            <p:nvPr/>
          </p:nvSpPr>
          <p:spPr>
            <a:xfrm>
              <a:off x="135824" y="438834"/>
              <a:ext cx="10985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</a:rPr>
                <a:t>Exposing Biases of Kronecker Graphs</a:t>
              </a:r>
              <a:endParaRPr/>
            </a:p>
          </p:txBody>
        </p:sp>
      </p:grpSp>
      <p:pic>
        <p:nvPicPr>
          <p:cNvPr id="299" name="Google Shape;299;ge982012ad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025" y="1342789"/>
            <a:ext cx="7881938" cy="533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e982012ad2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5025" y="1342787"/>
            <a:ext cx="7881948" cy="533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e982012ad2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5025" y="1342778"/>
            <a:ext cx="7881948" cy="533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e982012ad2_0_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5025" y="1342778"/>
            <a:ext cx="7881948" cy="533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e982012ad2_0_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55025" y="1342791"/>
            <a:ext cx="7881948" cy="533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e982012ad2_0_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55025" y="1342803"/>
            <a:ext cx="7881948" cy="533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e982012ad2_0_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55025" y="1342778"/>
            <a:ext cx="7881948" cy="533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e982012ad2_0_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55037" y="1342788"/>
            <a:ext cx="7881917" cy="533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2018-06-12T16:09:54Z</dcterms:created>
  <dc:creator>Tim Weninger</dc:creator>
</cp:coreProperties>
</file>