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309" r:id="rId12"/>
    <p:sldId id="310" r:id="rId13"/>
    <p:sldId id="311" r:id="rId14"/>
    <p:sldId id="270" r:id="rId15"/>
    <p:sldId id="292" r:id="rId16"/>
    <p:sldId id="271" r:id="rId17"/>
    <p:sldId id="275" r:id="rId18"/>
    <p:sldId id="277" r:id="rId19"/>
    <p:sldId id="285" r:id="rId20"/>
    <p:sldId id="278" r:id="rId21"/>
    <p:sldId id="279" r:id="rId22"/>
    <p:sldId id="280" r:id="rId23"/>
    <p:sldId id="281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13" r:id="rId37"/>
    <p:sldId id="3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7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4BEB-1003-4A9D-B626-4EBDF636CF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AD186-DC45-426C-9684-D27B703FB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3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0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83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1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0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0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5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4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91623-3F59-408E-956C-CE4713E23B3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8.jpe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" Type="http://schemas.openxmlformats.org/officeDocument/2006/relationships/image" Target="../media/image57.png"/><Relationship Id="rId16" Type="http://schemas.openxmlformats.org/officeDocument/2006/relationships/image" Target="../media/image70.gif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6.jpeg"/><Relationship Id="rId15" Type="http://schemas.openxmlformats.org/officeDocument/2006/relationships/image" Target="../media/image69.jpeg"/><Relationship Id="rId23" Type="http://schemas.openxmlformats.org/officeDocument/2006/relationships/image" Target="../media/image77.png"/><Relationship Id="rId10" Type="http://schemas.openxmlformats.org/officeDocument/2006/relationships/image" Target="../media/image64.jpeg"/><Relationship Id="rId19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63.jp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836" y="-6445"/>
            <a:ext cx="4364164" cy="2292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26042"/>
            <a:ext cx="5339246" cy="3031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011" y="1735281"/>
            <a:ext cx="10948736" cy="1774681"/>
          </a:xfrm>
        </p:spPr>
        <p:txBody>
          <a:bodyPr>
            <a:noAutofit/>
          </a:bodyPr>
          <a:lstStyle/>
          <a:p>
            <a:r>
              <a:rPr lang="en-US" b="1" dirty="0"/>
              <a:t>Fact, Fiction, and the Newsfeed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smtClean="0"/>
              <a:t>Artificial Promotion in the Attention Economy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26042"/>
            <a:ext cx="9144000" cy="1431758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 Weninger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Science and Engineering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university of notre dam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6300" y="5573880"/>
            <a:ext cx="36957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4AE16-9098-491C-89A3-2894B3271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Consistent theory beginning to emerge: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Visibility Bias</a:t>
            </a:r>
            <a:r>
              <a:rPr lang="en-US" dirty="0"/>
              <a:t> – accumulated advantage, rich-get-richer, Matthew  		effect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EB89A5-6A50-4D7C-98E8-B46F198E4145}"/>
              </a:ext>
            </a:extLst>
          </p:cNvPr>
          <p:cNvSpPr/>
          <p:nvPr/>
        </p:nvSpPr>
        <p:spPr>
          <a:xfrm>
            <a:off x="2653364" y="4395619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1320"/>
                </a:solidFill>
                <a:latin typeface="Arimo"/>
              </a:rPr>
              <a:t>For to everyone who has will more be given, and he will have an abundance.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6063D-1947-476F-A081-D3220B224A64}"/>
              </a:ext>
            </a:extLst>
          </p:cNvPr>
          <p:cNvSpPr/>
          <p:nvPr/>
        </p:nvSpPr>
        <p:spPr>
          <a:xfrm>
            <a:off x="7157987" y="5226616"/>
            <a:ext cx="2168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320"/>
                </a:solidFill>
                <a:latin typeface="Arimo"/>
              </a:rPr>
              <a:t>Matthew 25:29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A8999-83A2-48A9-81AE-A6AC324078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747" y="4222960"/>
            <a:ext cx="2191953" cy="1259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AEECD-92EE-4396-A46A-D35BA1595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017" y="2509287"/>
            <a:ext cx="3603193" cy="2056598"/>
          </a:xfrm>
          <a:prstGeom prst="rect">
            <a:avLst/>
          </a:prstGeom>
        </p:spPr>
      </p:pic>
      <p:pic>
        <p:nvPicPr>
          <p:cNvPr id="2050" name="Picture 2" descr="https://i.ytimg.com/vi/FxNvUWN3vYk/hqdefault.jpg?sqp=-oaymwEXCPYBEIoBSFryq4qpAwkIARUAAIhCGAE=&amp;rs=AOn4CLDST2BfniSI2Xdx_uleT7vED9um_g">
            <a:extLst>
              <a:ext uri="{FF2B5EF4-FFF2-40B4-BE49-F238E27FC236}">
                <a16:creationId xmlns:a16="http://schemas.microsoft.com/office/drawing/2014/main" id="{10AE0F86-B231-4AF7-9EE3-C9370A49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89" y="2553830"/>
            <a:ext cx="3507306" cy="19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68895B-2EE7-492B-99ED-2D53BEE9E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017" y="1334880"/>
            <a:ext cx="6753225" cy="5229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5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easy is it?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9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6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15D06-6157-4199-A8CA-2F7BFFD7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23" y="2588929"/>
            <a:ext cx="11715281" cy="4932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Does social media show its users content they want to see?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4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Popularity vs Preference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B715D06-6157-4199-A8CA-2F7BFFD79059}"/>
              </a:ext>
            </a:extLst>
          </p:cNvPr>
          <p:cNvSpPr txBox="1">
            <a:spLocks/>
          </p:cNvSpPr>
          <p:nvPr/>
        </p:nvSpPr>
        <p:spPr>
          <a:xfrm>
            <a:off x="135823" y="3445755"/>
            <a:ext cx="11715281" cy="493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i="1" dirty="0" smtClean="0"/>
              <a:t>Do social voting systems work?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402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7DE632-13BC-43D2-84D2-7905069021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49" y="1582386"/>
            <a:ext cx="5186101" cy="448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DA6FA-F48A-442A-8188-0BA93CF1E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384" y="1659386"/>
            <a:ext cx="4997717" cy="45964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GuessTheKarma – a social rating experiment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1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651" y="1724022"/>
            <a:ext cx="5153025" cy="4467225"/>
            <a:chOff x="360651" y="1724022"/>
            <a:chExt cx="5153025" cy="4467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651" y="1724022"/>
              <a:ext cx="5153025" cy="44672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442915" y="3013544"/>
              <a:ext cx="1632881" cy="1983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400" y="1724021"/>
            <a:ext cx="5153025" cy="44672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GuessTheKarma – a social rating experiment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00" y="2730169"/>
            <a:ext cx="2295525" cy="2266950"/>
          </a:xfrm>
          <a:prstGeom prst="rect">
            <a:avLst/>
          </a:prstGeom>
        </p:spPr>
      </p:pic>
      <p:pic>
        <p:nvPicPr>
          <p:cNvPr id="2" name="Picture 2" descr="Image result for sander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26" y="3244140"/>
            <a:ext cx="2565363" cy="14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den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329" y="3244140"/>
            <a:ext cx="2536858" cy="14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chigan fail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6735" y="3193287"/>
            <a:ext cx="2627264" cy="14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7C72C1-A9B9-4299-A0E3-DCF244EA5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950" y="2366140"/>
            <a:ext cx="5735476" cy="3184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B3EF95-E842-43E5-9202-B6F186E3F5D9}"/>
              </a:ext>
            </a:extLst>
          </p:cNvPr>
          <p:cNvSpPr/>
          <p:nvPr/>
        </p:nvSpPr>
        <p:spPr>
          <a:xfrm>
            <a:off x="450872" y="2764599"/>
            <a:ext cx="3375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Results: </a:t>
            </a:r>
            <a:r>
              <a:rPr lang="en-US" sz="2800" b="1" dirty="0" smtClean="0"/>
              <a:t>52</a:t>
            </a:r>
            <a:r>
              <a:rPr lang="en-US" sz="2800" dirty="0"/>
              <a:t>% </a:t>
            </a:r>
            <a:r>
              <a:rPr lang="en-US" sz="2800" dirty="0" smtClean="0"/>
              <a:t>accuracy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4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well did people do?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3EF95-E842-43E5-9202-B6F186E3F5D9}"/>
              </a:ext>
            </a:extLst>
          </p:cNvPr>
          <p:cNvSpPr/>
          <p:nvPr/>
        </p:nvSpPr>
        <p:spPr>
          <a:xfrm>
            <a:off x="450872" y="1805228"/>
            <a:ext cx="4894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Random guessing: 50% accuracy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0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61D61C-B792-4479-A8B9-6A90F4DFF426}"/>
              </a:ext>
            </a:extLst>
          </p:cNvPr>
          <p:cNvSpPr/>
          <p:nvPr/>
        </p:nvSpPr>
        <p:spPr>
          <a:xfrm>
            <a:off x="654448" y="1673010"/>
            <a:ext cx="93197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We asked how much each judge used </a:t>
            </a:r>
            <a:r>
              <a:rPr lang="en-US" sz="3600" dirty="0"/>
              <a:t>R</a:t>
            </a:r>
            <a:r>
              <a:rPr lang="en-US" sz="3600" dirty="0" smtClean="0"/>
              <a:t>eddit:</a:t>
            </a:r>
          </a:p>
          <a:p>
            <a:endParaRPr lang="en-US" sz="2800" dirty="0"/>
          </a:p>
          <a:p>
            <a:pPr lvl="1"/>
            <a:r>
              <a:rPr lang="en-US" sz="2800" dirty="0"/>
              <a:t>63 people answered </a:t>
            </a:r>
            <a:r>
              <a:rPr lang="en-US" sz="2800" dirty="0" smtClean="0"/>
              <a:t>yes to all questions (</a:t>
            </a:r>
            <a:r>
              <a:rPr lang="en-US" sz="2800" dirty="0" err="1" smtClean="0"/>
              <a:t>superusers</a:t>
            </a:r>
            <a:r>
              <a:rPr lang="en-US" sz="2800" dirty="0" smtClean="0"/>
              <a:t>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122 answered no to all </a:t>
            </a:r>
            <a:r>
              <a:rPr lang="en-US" sz="2800" dirty="0" smtClean="0"/>
              <a:t>questions</a:t>
            </a:r>
            <a:r>
              <a:rPr lang="en-US" sz="2800" dirty="0"/>
              <a:t>	</a:t>
            </a:r>
            <a:r>
              <a:rPr lang="en-US" sz="2800" dirty="0" smtClean="0"/>
              <a:t>           (</a:t>
            </a:r>
            <a:r>
              <a:rPr lang="en-US" sz="2800" dirty="0"/>
              <a:t>non-users)</a:t>
            </a:r>
          </a:p>
          <a:p>
            <a:pPr lvl="1"/>
            <a:endParaRPr lang="en-US" sz="2800" dirty="0"/>
          </a:p>
          <a:p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Reddit experts – are they better guessers?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93658" y="4049456"/>
            <a:ext cx="9693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/>
              <a:t>Heavy users were no more accurate than non-users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9B3F799-AA5B-45F6-9993-9C675106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5389418"/>
            <a:ext cx="11369842" cy="1305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(Almost) No relationship between </a:t>
            </a:r>
            <a:r>
              <a:rPr lang="en-US" dirty="0"/>
              <a:t>a </a:t>
            </a:r>
            <a:r>
              <a:rPr lang="en-US" dirty="0" smtClean="0"/>
              <a:t>what people want to see</a:t>
            </a:r>
          </a:p>
          <a:p>
            <a:pPr marL="0" indent="0" algn="ctr">
              <a:buNone/>
            </a:pPr>
            <a:r>
              <a:rPr lang="en-US" dirty="0"/>
              <a:t>a</a:t>
            </a:r>
            <a:r>
              <a:rPr lang="en-US" dirty="0" smtClean="0"/>
              <a:t>nd what they actually see on social media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5824" y="4989308"/>
            <a:ext cx="2561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does this mean?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p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9B3F799-AA5B-45F6-9993-9C675106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7" y="3267308"/>
            <a:ext cx="11434812" cy="1839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Understand </a:t>
            </a:r>
            <a:r>
              <a:rPr lang="en-US" b="1" i="1" dirty="0" smtClean="0"/>
              <a:t>why</a:t>
            </a:r>
            <a:r>
              <a:rPr lang="en-US" dirty="0" smtClean="0"/>
              <a:t> these problems persist on social media.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what now? What can we do?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4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0" t="-1463"/>
          <a:stretch/>
        </p:blipFill>
        <p:spPr>
          <a:xfrm>
            <a:off x="-234176" y="-100361"/>
            <a:ext cx="12753194" cy="6958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2829699"/>
            <a:ext cx="12519018" cy="1329705"/>
            <a:chOff x="0" y="3470034"/>
            <a:chExt cx="12192000" cy="1261020"/>
          </a:xfrm>
        </p:grpSpPr>
        <p:sp>
          <p:nvSpPr>
            <p:cNvPr id="6" name="Rectangle 5"/>
            <p:cNvSpPr/>
            <p:nvPr/>
          </p:nvSpPr>
          <p:spPr>
            <a:xfrm>
              <a:off x="0" y="3470034"/>
              <a:ext cx="12192000" cy="1198600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0533" y="3530725"/>
              <a:ext cx="89979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Spread of misinformation:</a:t>
              </a:r>
            </a:p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 all our fault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82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ravel.nd.edu/assets/92238/original/f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74286"/>
            <a:ext cx="12192000" cy="2150307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67000"/>
                </a:schemeClr>
              </a:gs>
              <a:gs pos="100000">
                <a:schemeClr val="tx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91422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Artificial Promotion in the Attention Economy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4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FED86-3982-42D0-A935-C42A22EF8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381" y="3842944"/>
            <a:ext cx="8339614" cy="23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B64BF-237B-4CCB-8B4C-902651FA6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145" y="3662445"/>
            <a:ext cx="3028950" cy="923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79BE6D-44FE-4A36-90F1-5DD41CB01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710" y="1721834"/>
            <a:ext cx="5673090" cy="435959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309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users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1,801,405 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votes and clicks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0F4C6FBC-2E9C-486A-912C-C232BF5B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4" y="1440847"/>
            <a:ext cx="4572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54874F-B2C8-41C0-BA39-5EBC2399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A2D1-2644-4746-8329-B719A4ACCFCB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7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Voting Patterns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8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02D3-FBC1-4782-8832-7217860FA1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36" y="2827514"/>
            <a:ext cx="4251632" cy="3192351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5972275" cy="1546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Headline Browsers:</a:t>
            </a:r>
          </a:p>
          <a:p>
            <a:pPr marL="0" indent="0">
              <a:buNone/>
            </a:pPr>
            <a:r>
              <a:rPr lang="en-US" sz="2400" dirty="0"/>
              <a:t>	Most people don’t click on anything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E6899-0D5A-45F5-80D0-E7E8D1575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084" y="2748404"/>
            <a:ext cx="3973160" cy="325776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34862A-0CDD-4E24-926F-7FD9DFCAEBA5}"/>
              </a:ext>
            </a:extLst>
          </p:cNvPr>
          <p:cNvSpPr txBox="1">
            <a:spLocks/>
          </p:cNvSpPr>
          <p:nvPr/>
        </p:nvSpPr>
        <p:spPr>
          <a:xfrm>
            <a:off x="7514655" y="1640403"/>
            <a:ext cx="4045288" cy="58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C00000"/>
                </a:solidFill>
              </a:rPr>
              <a:t>Most people don’t vote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3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don’t vote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4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4191609" cy="4029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74% of votes occurred without the user ever viewing the post.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BC1AB-380F-4F7D-B4B4-44006F37E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755" y="1640403"/>
            <a:ext cx="6930184" cy="47115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2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don’t read before they vote, like, or share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6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4191609" cy="4029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Visibility </a:t>
            </a:r>
            <a:r>
              <a:rPr lang="en-US" sz="3200" dirty="0"/>
              <a:t>bias is huge</a:t>
            </a:r>
          </a:p>
          <a:p>
            <a:pPr marL="0" indent="0">
              <a:buNone/>
            </a:pPr>
            <a:r>
              <a:rPr lang="en-US" sz="3200" dirty="0"/>
              <a:t>   </a:t>
            </a:r>
            <a:r>
              <a:rPr lang="en-US" sz="2400" dirty="0"/>
              <a:t>7% of clicks went to top post,    </a:t>
            </a:r>
          </a:p>
          <a:p>
            <a:pPr marL="0" indent="0">
              <a:buNone/>
            </a:pPr>
            <a:r>
              <a:rPr lang="en-US" sz="2400" dirty="0"/>
              <a:t>    &lt;0.1% went to #25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FCDE96-A311-4742-9E0F-29733F653D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759" y="1831266"/>
            <a:ext cx="7317676" cy="4389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2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don’t read most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9003" y="2945031"/>
            <a:ext cx="2685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- Fact Checking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9B3F799-AA5B-45F6-9993-9C675106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7" y="2068082"/>
            <a:ext cx="11434812" cy="876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Tim’s incomplete list of things that won’t help: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what now?</a:t>
              </a:r>
            </a:p>
          </p:txBody>
        </p:sp>
      </p:grpSp>
      <p:pic>
        <p:nvPicPr>
          <p:cNvPr id="1026" name="Picture 2" descr="Image result for red 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616" y="2945031"/>
            <a:ext cx="691905" cy="6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9003" y="3844973"/>
            <a:ext cx="224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- Censorship</a:t>
            </a:r>
            <a:endParaRPr lang="en-US" sz="3200" dirty="0"/>
          </a:p>
        </p:txBody>
      </p:sp>
      <p:pic>
        <p:nvPicPr>
          <p:cNvPr id="14" name="Picture 2" descr="Image result for red 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616" y="3844973"/>
            <a:ext cx="691905" cy="6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49003" y="4744915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- Shaming</a:t>
            </a:r>
            <a:endParaRPr lang="en-US" sz="3200" dirty="0"/>
          </a:p>
        </p:txBody>
      </p:sp>
      <p:pic>
        <p:nvPicPr>
          <p:cNvPr id="16" name="Picture 2" descr="Image result for red 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616" y="4744915"/>
            <a:ext cx="691905" cy="6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2788403"/>
            <a:ext cx="12192000" cy="1270000"/>
            <a:chOff x="0" y="2193016"/>
            <a:chExt cx="12192000" cy="2150307"/>
          </a:xfrm>
        </p:grpSpPr>
        <p:sp>
          <p:nvSpPr>
            <p:cNvPr id="5" name="Rectangle 4"/>
            <p:cNvSpPr/>
            <p:nvPr/>
          </p:nvSpPr>
          <p:spPr>
            <a:xfrm>
              <a:off x="0" y="2193016"/>
              <a:ext cx="12192000" cy="2150307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67000"/>
                  </a:schemeClr>
                </a:gs>
                <a:gs pos="100000">
                  <a:schemeClr val="tx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560282"/>
              <a:ext cx="9753600" cy="130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</a:rPr>
                <a:t>What is Notre Dame doing to fix things?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9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Research Question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we provide </a:t>
            </a:r>
            <a:r>
              <a:rPr lang="en-US" dirty="0"/>
              <a:t>customized online media literacy content to segmented audiences of new digital </a:t>
            </a:r>
            <a:r>
              <a:rPr lang="en-US" dirty="0" smtClean="0"/>
              <a:t>arrivals, </a:t>
            </a:r>
            <a:r>
              <a:rPr lang="en-US" dirty="0"/>
              <a:t>then the recipients of media literacy will be less likely to engage with and spread misinformation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Context:</a:t>
            </a:r>
            <a:endParaRPr lang="en-US" dirty="0"/>
          </a:p>
        </p:txBody>
      </p:sp>
      <p:pic>
        <p:nvPicPr>
          <p:cNvPr id="1028" name="Picture 4" descr="Image result for indone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098" y="3270212"/>
            <a:ext cx="4479924" cy="36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63827" y="5467770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Indonesia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8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Media Literacy!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6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Identify vectors of misinformation</a:t>
            </a:r>
          </a:p>
          <a:p>
            <a:pPr marL="514350" indent="-514350">
              <a:buAutoNum type="arabicPeriod"/>
            </a:pPr>
            <a:r>
              <a:rPr lang="en-US" dirty="0"/>
              <a:t>Adapt media literacy to social </a:t>
            </a:r>
            <a:r>
              <a:rPr lang="en-US" dirty="0" smtClean="0"/>
              <a:t>media</a:t>
            </a:r>
          </a:p>
          <a:p>
            <a:pPr marL="514350" indent="-514350">
              <a:buAutoNum type="arabicPeriod"/>
            </a:pPr>
            <a:r>
              <a:rPr lang="en-US" dirty="0" smtClean="0"/>
              <a:t>Deploy Media Literacy Campaigns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 algn="ctr">
              <a:buNone/>
            </a:pPr>
            <a:r>
              <a:rPr lang="en-US" sz="2000" dirty="0" smtClean="0"/>
              <a:t>Measure effectiveness and continuously optimize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1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Tasks: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lh4.googleusercontent.com/PT_R_qK0ckOu5JMR8KZzwM2W2znBLLdLEPYvxrEUhYrt4ESB6K6Tem3Nm0eLHe83xBTpDxtb8LkKERGoQ4e9lfo2f2A-NmaDrToGWOkaxZCZ1JLkZx2MOAwWqaAsMDTYmZWpwhajvb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866" y="2192966"/>
            <a:ext cx="2675975" cy="33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0vUkrRqeyHUZU6vF7fMCbqn6-HP3MJFp3gIubKK53T5d4MO4GuX7xWUJtlpW-l8OoKOIJdJwbzfjQv9FD_QZOXw6fiMEMKtkS9Te7KexQ4RpGXffADmzhqscEnvWfCNpJduOwp0oPZ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175" y="2605060"/>
            <a:ext cx="2525167" cy="25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6.googleusercontent.com/msEWc1O7lGjFzkUHxjQ11ftay5NDFkZtfWg9tBU701KDeMugLEIGklZ5QVosV_qTgvRyvWiNRoQWvftfRAmOkkXwgJxrG7Tzt5lej9_2Z76kQGS_L1tWXXQLhY3erJ31Vq9AO7BPS3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148171"/>
            <a:ext cx="3591349" cy="35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3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Indonesian Presidential Elections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7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lh4.googleusercontent.com/pthupd6H6rnzObhJ3oxn4X7slGcApZoGeq2ZvOzTm3MNqkboEdgvIxy4Tc2jpJGc2xdwQlLNVkbtUhmWdLIq1t1IYYVygOs2FcwfG2gRCy0FJZxlyJHkr3um9-Qymp0DZ5S08egj7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770" y="1676242"/>
            <a:ext cx="4960237" cy="49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4.googleusercontent.com/kpfjnNc5CobOcLNDGN7lUzlWdt9gFgVpJ8sV25yyGV4MGMx8sPFFLJU55qafvLAKePF5foqwaRtSXYITRjdWy_bfJufWj2NmnkNcZNtxzty8o5iTlVpJZpO5mFu1U7BgVj_YRj0coX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3211" y="1700993"/>
            <a:ext cx="4933732" cy="493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43599" y="6574286"/>
            <a:ext cx="18556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“Don’t let this happen”</a:t>
            </a:r>
            <a:endParaRPr lang="en-US" sz="1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3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Political Memes and Misinformation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7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2F8789-BD12-4C66-9244-C505BD966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94" y="1267154"/>
            <a:ext cx="7227503" cy="53378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1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 Ratings and the Perception of Quality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E5DBFFA-670A-47AD-B354-BFE46FD149E1}"/>
              </a:ext>
            </a:extLst>
          </p:cNvPr>
          <p:cNvSpPr/>
          <p:nvPr/>
        </p:nvSpPr>
        <p:spPr>
          <a:xfrm>
            <a:off x="2252312" y="1337912"/>
            <a:ext cx="587141" cy="1925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50B42C-B80C-47B0-870C-D7C9764E7BAE}"/>
              </a:ext>
            </a:extLst>
          </p:cNvPr>
          <p:cNvSpPr/>
          <p:nvPr/>
        </p:nvSpPr>
        <p:spPr>
          <a:xfrm>
            <a:off x="2242687" y="2674218"/>
            <a:ext cx="587141" cy="1925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649855-D389-4BDC-9D8A-57FBF5E253FF}"/>
              </a:ext>
            </a:extLst>
          </p:cNvPr>
          <p:cNvSpPr/>
          <p:nvPr/>
        </p:nvSpPr>
        <p:spPr>
          <a:xfrm>
            <a:off x="5628574" y="4424412"/>
            <a:ext cx="897355" cy="192505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4E902E-A31B-43FF-AC62-0FBAE5CD8B11}"/>
              </a:ext>
            </a:extLst>
          </p:cNvPr>
          <p:cNvSpPr/>
          <p:nvPr/>
        </p:nvSpPr>
        <p:spPr>
          <a:xfrm>
            <a:off x="5628574" y="5760719"/>
            <a:ext cx="897355" cy="192505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32A50C9-79E8-48AE-8FBB-A07DFA76B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420" y="1923950"/>
            <a:ext cx="20478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s://lh5.googleusercontent.com/C7dt7vWuhhS-1g3dC4mzRi31L7ggcsX2x8pjH1NZhpNMQ3BZvi7Z4wrnntbele3IOngERGQwS4Gge6SHHmrdBrRCfBIzDiOjyoUZxjCwq1Imvl67E1Q5Mktuqyzdk_2zUcwEyudTQ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574" y="1689703"/>
            <a:ext cx="4041727" cy="48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5.googleusercontent.com/_CB1jo9sLDUatDrRRMQQ_qf_lm-O7TbJ3ZILX6I5nycBL1OvTA-XI9yfT6SbwITzrq2jCaVfExmTsZO_hzcih2xydS-BFjd8-rET6inU_rgNZ1dp5eb45k-Lc-XKiCbomD-_UduwQI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407" y="1690686"/>
            <a:ext cx="4064138" cy="48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5859" y="6536059"/>
            <a:ext cx="3181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“…he broke his promise not to run again”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4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Political Memes and Misinformation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3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njwoTvZD-fN5-FZcHFaGxT24ZrJvvHelmKUYhHZyV4VQkZuGh9cmTmnK_sQnkFFqUAeyMNk9jVTqeJrUVKhgr2mR5Y19xMoNKREA6dzo60nyEOvCwMEvImBTEEkwUucO1SH34Z4RPm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280" y="1689518"/>
            <a:ext cx="4919278" cy="491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4.googleusercontent.com/kp9YktTgIO65Ehk69TGgyAIDU3ssYMuCzNVaXJ-Z8MbCC40ToUR_vKyCMwy29vnjpuqWw6M9iDlABVv41L-EhHujfoTNXsiftU7nqTwpSEcJy23S2H21KJAKSZmQIAM43CwB28KrU2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6" y="1690687"/>
            <a:ext cx="4916939" cy="491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3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Political Memes and Misinformation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1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3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http://socialmedialiteracy.org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986" y="1351765"/>
            <a:ext cx="8535140" cy="55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2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http://literasimediasosial.id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347" y="1433626"/>
            <a:ext cx="8503074" cy="533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990897"/>
            <a:ext cx="10706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Deploy media literacy campaign via:</a:t>
            </a:r>
          </a:p>
          <a:p>
            <a:pPr lvl="1"/>
            <a:r>
              <a:rPr lang="en-US" sz="2400" i="1" dirty="0" smtClean="0"/>
              <a:t>Public messaging campaigns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Micro-targeting campaigns</a:t>
            </a:r>
          </a:p>
          <a:p>
            <a:pPr lvl="1"/>
            <a:r>
              <a:rPr lang="en-US" sz="2400" i="1" dirty="0" smtClean="0"/>
              <a:t>Closed platform targeting</a:t>
            </a:r>
          </a:p>
          <a:p>
            <a:endParaRPr lang="en-US" sz="2400" i="1" dirty="0"/>
          </a:p>
          <a:p>
            <a:r>
              <a:rPr lang="en-US" sz="2400" i="1" dirty="0" smtClean="0"/>
              <a:t>Initial 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About 20 million views in December and January.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Results out on Friday.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2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Deploy and Measure</a:t>
              </a:r>
              <a:endPara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7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781" y="1659610"/>
            <a:ext cx="1170823" cy="1575675"/>
          </a:xfrm>
          <a:prstGeom prst="rect">
            <a:avLst/>
          </a:prstGeom>
        </p:spPr>
      </p:pic>
      <p:pic>
        <p:nvPicPr>
          <p:cNvPr id="14" name="Picture 8" descr="Image result for salvador aguina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364" y="1620614"/>
            <a:ext cx="1626143" cy="16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810" y="1629997"/>
            <a:ext cx="1634902" cy="16349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Rockstars</a:t>
              </a:r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3" name="Picture 4" descr="https://www3.nd.edu/~tweninge/img/p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456" y="1720995"/>
            <a:ext cx="1170822" cy="14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www3.nd.edu/~tweninge/img/just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6961" y="1620613"/>
            <a:ext cx="1170822" cy="16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698" y="1610029"/>
            <a:ext cx="1300422" cy="1733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302" y="1589158"/>
            <a:ext cx="1170822" cy="1675740"/>
          </a:xfrm>
          <a:prstGeom prst="rect">
            <a:avLst/>
          </a:prstGeom>
        </p:spPr>
      </p:pic>
      <p:pic>
        <p:nvPicPr>
          <p:cNvPr id="6" name="Picture 14" descr="https://www3.nd.edu/~tweninge/img/nick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3317" y="1589158"/>
            <a:ext cx="1170823" cy="16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enton For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073" y="1629997"/>
            <a:ext cx="1175840" cy="16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3.nd.edu/~tweninge/img/ssikda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327" y="1629997"/>
            <a:ext cx="1170823" cy="16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3.nd.edu/~tweninge/img/rkroh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117" y="1720995"/>
            <a:ext cx="1170822" cy="14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NS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24" y="5300587"/>
            <a:ext cx="1027131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FOS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630" y="5300587"/>
            <a:ext cx="10325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Image result for army research offic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633" y="5300587"/>
            <a:ext cx="10325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Image result for usa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486" y="5300587"/>
            <a:ext cx="10325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Image result for darp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612" y="5354242"/>
            <a:ext cx="1766580" cy="9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402" y="5186382"/>
            <a:ext cx="1000411" cy="1032500"/>
          </a:xfrm>
          <a:prstGeom prst="rect">
            <a:avLst/>
          </a:prstGeom>
        </p:spPr>
      </p:pic>
      <p:pic>
        <p:nvPicPr>
          <p:cNvPr id="31" name="Picture 20" descr="Image result for disney 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477" y="5311609"/>
            <a:ext cx="1048632" cy="10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Image result for department of energ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339" y="5300587"/>
            <a:ext cx="1032500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47" y="1720995"/>
            <a:ext cx="914400" cy="1695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41" y="1626458"/>
            <a:ext cx="952500" cy="164782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89463" y="3473998"/>
            <a:ext cx="880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LinkedIn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3724275" y="3542499"/>
            <a:ext cx="1395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Northwestern </a:t>
            </a:r>
          </a:p>
          <a:p>
            <a:pPr algn="ctr"/>
            <a:r>
              <a:rPr lang="en-US" sz="1600" dirty="0" smtClean="0"/>
              <a:t>University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5885685" y="3416445"/>
            <a:ext cx="1020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Cal Poly </a:t>
            </a:r>
          </a:p>
          <a:p>
            <a:pPr algn="ctr"/>
            <a:r>
              <a:rPr lang="en-US" sz="1600" dirty="0" smtClean="0"/>
              <a:t>University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9098423" y="3542499"/>
            <a:ext cx="1285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University of </a:t>
            </a:r>
          </a:p>
          <a:p>
            <a:r>
              <a:rPr lang="en-US" sz="1600" dirty="0" smtClean="0"/>
              <a:t>Notre Dame</a:t>
            </a:r>
            <a:endParaRPr lang="en-US" sz="1000" dirty="0"/>
          </a:p>
        </p:txBody>
      </p:sp>
      <p:sp>
        <p:nvSpPr>
          <p:cNvPr id="40" name="Rectangle 39"/>
          <p:cNvSpPr/>
          <p:nvPr/>
        </p:nvSpPr>
        <p:spPr>
          <a:xfrm>
            <a:off x="10841094" y="3675650"/>
            <a:ext cx="10912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Pacific</a:t>
            </a:r>
          </a:p>
          <a:p>
            <a:pPr algn="ctr"/>
            <a:r>
              <a:rPr lang="en-US" sz="1600" dirty="0" smtClean="0"/>
              <a:t>Northwest</a:t>
            </a:r>
          </a:p>
          <a:p>
            <a:pPr algn="ctr"/>
            <a:r>
              <a:rPr lang="en-US" sz="1600" dirty="0" smtClean="0"/>
              <a:t>National</a:t>
            </a:r>
          </a:p>
          <a:p>
            <a:pPr algn="ctr"/>
            <a:r>
              <a:rPr lang="en-US" sz="1600" dirty="0" smtClean="0"/>
              <a:t>Laboratory</a:t>
            </a:r>
          </a:p>
        </p:txBody>
      </p:sp>
      <p:sp>
        <p:nvSpPr>
          <p:cNvPr id="41" name="Arc 40"/>
          <p:cNvSpPr/>
          <p:nvPr/>
        </p:nvSpPr>
        <p:spPr>
          <a:xfrm rot="5849536">
            <a:off x="718469" y="3043634"/>
            <a:ext cx="670011" cy="439657"/>
          </a:xfrm>
          <a:prstGeom prst="arc">
            <a:avLst>
              <a:gd name="adj1" fmla="val 16036420"/>
              <a:gd name="adj2" fmla="val 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5849536">
            <a:off x="4194536" y="3060010"/>
            <a:ext cx="670011" cy="439657"/>
          </a:xfrm>
          <a:prstGeom prst="arc">
            <a:avLst>
              <a:gd name="adj1" fmla="val 16036420"/>
              <a:gd name="adj2" fmla="val 2053184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4639109" flipV="1">
            <a:off x="5559044" y="3089890"/>
            <a:ext cx="670011" cy="313733"/>
          </a:xfrm>
          <a:prstGeom prst="arc">
            <a:avLst>
              <a:gd name="adj1" fmla="val 16036420"/>
              <a:gd name="adj2" fmla="val 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4639109">
            <a:off x="9871481" y="3014711"/>
            <a:ext cx="657512" cy="913978"/>
          </a:xfrm>
          <a:prstGeom prst="arc">
            <a:avLst>
              <a:gd name="adj1" fmla="val 16036420"/>
              <a:gd name="adj2" fmla="val 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4639109">
            <a:off x="11234138" y="3270795"/>
            <a:ext cx="875406" cy="319697"/>
          </a:xfrm>
          <a:prstGeom prst="arc">
            <a:avLst>
              <a:gd name="adj1" fmla="val 16036420"/>
              <a:gd name="adj2" fmla="val 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89463" y="4691561"/>
            <a:ext cx="2071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Special Thanks To: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64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ravel.nd.edu/assets/92238/original/f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2781300"/>
            <a:ext cx="12192000" cy="1558330"/>
            <a:chOff x="0" y="2193016"/>
            <a:chExt cx="12192000" cy="2638495"/>
          </a:xfrm>
        </p:grpSpPr>
        <p:sp>
          <p:nvSpPr>
            <p:cNvPr id="5" name="Rectangle 4"/>
            <p:cNvSpPr/>
            <p:nvPr/>
          </p:nvSpPr>
          <p:spPr>
            <a:xfrm>
              <a:off x="0" y="2193016"/>
              <a:ext cx="12192000" cy="2638495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67000"/>
                  </a:schemeClr>
                </a:gs>
                <a:gs pos="100000">
                  <a:schemeClr val="tx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330165"/>
              <a:ext cx="9753600" cy="239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</a:rPr>
                <a:t>Thank you!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(tweninger@nd.edu)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9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824" y="1335505"/>
            <a:ext cx="11275361" cy="5403469"/>
            <a:chOff x="172072" y="965729"/>
            <a:chExt cx="11239113" cy="57732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E4CE9F-A74D-45CA-BF2A-9211C0859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54" y="1315139"/>
              <a:ext cx="2321513" cy="54238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57FB5E-BAF1-47A7-A144-EE1DFB468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1026" y="2136808"/>
              <a:ext cx="2471103" cy="35802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77D5AA-9FFD-458A-95E1-53426167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9163" y="1315139"/>
              <a:ext cx="4282022" cy="5219122"/>
            </a:xfrm>
            <a:prstGeom prst="rect">
              <a:avLst/>
            </a:prstGeom>
          </p:spPr>
        </p:pic>
        <p:pic>
          <p:nvPicPr>
            <p:cNvPr id="1030" name="Picture 6" descr="Image result for facebook logo">
              <a:extLst>
                <a:ext uri="{FF2B5EF4-FFF2-40B4-BE49-F238E27FC236}">
                  <a16:creationId xmlns:a16="http://schemas.microsoft.com/office/drawing/2014/main" id="{120D1C4A-8121-4C94-BC9E-25F76B1CB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72" y="965729"/>
              <a:ext cx="865772" cy="86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twitter logo">
              <a:extLst>
                <a:ext uri="{FF2B5EF4-FFF2-40B4-BE49-F238E27FC236}">
                  <a16:creationId xmlns:a16="http://schemas.microsoft.com/office/drawing/2014/main" id="{BFB3376E-3279-4BF3-BD55-14CB6AE1A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645" y="1434459"/>
              <a:ext cx="976245" cy="794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8BC813-6934-4A9C-9265-FC4F0F3AD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963" y="965729"/>
              <a:ext cx="685800" cy="9525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4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 Ratings and the Perception of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9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597D1-3242-4917-91B3-2C02E4EFACE4}"/>
              </a:ext>
            </a:extLst>
          </p:cNvPr>
          <p:cNvSpPr txBox="1"/>
          <p:nvPr/>
        </p:nvSpPr>
        <p:spPr>
          <a:xfrm>
            <a:off x="203200" y="243353"/>
            <a:ext cx="109855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Social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A4A6A-EFD3-435D-B0B5-D84F09A3A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674" y="1361000"/>
            <a:ext cx="9976651" cy="413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2B766-592A-49F9-8EAA-7557A12A0F64}"/>
              </a:ext>
            </a:extLst>
          </p:cNvPr>
          <p:cNvSpPr/>
          <p:nvPr/>
        </p:nvSpPr>
        <p:spPr>
          <a:xfrm>
            <a:off x="9588388" y="6361059"/>
            <a:ext cx="234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Weninger Oct 21, </a:t>
            </a:r>
            <a:r>
              <a:rPr lang="en-US" b="1" dirty="0"/>
              <a:t>2013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9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Manipulation of Social News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eryone on their ph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23022"/>
            <a:ext cx="12192000" cy="903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031094"/>
            <a:ext cx="12192000" cy="2150307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67000"/>
                </a:schemeClr>
              </a:gs>
              <a:gs pos="100000">
                <a:schemeClr val="tx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2444527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News Manipulation: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Creation and Spread of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Misinformation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C941C5-9A1A-4276-816E-DDFF645B3563}"/>
              </a:ext>
            </a:extLst>
          </p:cNvPr>
          <p:cNvSpPr/>
          <p:nvPr/>
        </p:nvSpPr>
        <p:spPr>
          <a:xfrm>
            <a:off x="2015423" y="2115065"/>
            <a:ext cx="9105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Upvote, downvote, or nothing-vote newest Reddit post</a:t>
            </a:r>
            <a:br>
              <a:rPr lang="en-US" sz="2000" dirty="0"/>
            </a:br>
            <a:r>
              <a:rPr lang="en-US" sz="2000" dirty="0"/>
              <a:t>Every two minutes</a:t>
            </a:r>
            <a:br>
              <a:rPr lang="en-US" sz="2000" dirty="0"/>
            </a:br>
            <a:r>
              <a:rPr lang="en-US" sz="2000" dirty="0"/>
              <a:t>For 4 months</a:t>
            </a:r>
          </a:p>
          <a:p>
            <a:endParaRPr lang="en-US" sz="2000" dirty="0"/>
          </a:p>
          <a:p>
            <a:r>
              <a:rPr lang="en-US" sz="2000" dirty="0"/>
              <a:t>Resulting in 93,000 total vote injections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9235E4-45E2-4BE1-A72F-401A2D6EA7CB}"/>
              </a:ext>
            </a:extLst>
          </p:cNvPr>
          <p:cNvSpPr/>
          <p:nvPr/>
        </p:nvSpPr>
        <p:spPr>
          <a:xfrm>
            <a:off x="1487874" y="1512902"/>
            <a:ext cx="557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Randomized </a:t>
            </a:r>
            <a:r>
              <a:rPr lang="en-US" sz="3200" i="1" dirty="0"/>
              <a:t>in-vivo</a:t>
            </a:r>
            <a:r>
              <a:rPr lang="en-US" sz="3200" dirty="0"/>
              <a:t> experiment: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8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Vote Injection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650592" y="5557798"/>
            <a:ext cx="67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Posts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82047" y="5557798"/>
            <a:ext cx="120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575" y="1671599"/>
            <a:ext cx="3886199" cy="3886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71599"/>
            <a:ext cx="3886199" cy="38861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Vote Injection – a single vote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8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76177" y="5811123"/>
            <a:ext cx="67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Posts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2577" y="5811123"/>
            <a:ext cx="120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969" y="1696323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696323"/>
            <a:ext cx="5486400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10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Vote Injection - Popularity Probability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7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12021</TotalTime>
  <Words>508</Words>
  <Application>Microsoft Office PowerPoint</Application>
  <PresentationFormat>Widescreen</PresentationFormat>
  <Paragraphs>133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Arimo</vt:lpstr>
      <vt:lpstr>Calibri</vt:lpstr>
      <vt:lpstr>Calibri Light</vt:lpstr>
      <vt:lpstr>Times New Roman</vt:lpstr>
      <vt:lpstr>Office Theme</vt:lpstr>
      <vt:lpstr>Fact, Fiction, and the Newsfeed Artificial Promotion in the Attention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Weninger</dc:creator>
  <cp:lastModifiedBy>Tim Weninger</cp:lastModifiedBy>
  <cp:revision>48</cp:revision>
  <dcterms:created xsi:type="dcterms:W3CDTF">2018-06-12T16:09:54Z</dcterms:created>
  <dcterms:modified xsi:type="dcterms:W3CDTF">2020-05-15T15:08:15Z</dcterms:modified>
</cp:coreProperties>
</file>