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308" r:id="rId4"/>
    <p:sldId id="309" r:id="rId5"/>
    <p:sldId id="310" r:id="rId6"/>
    <p:sldId id="311" r:id="rId7"/>
    <p:sldId id="312" r:id="rId8"/>
    <p:sldId id="313" r:id="rId9"/>
    <p:sldId id="30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5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A4BEB-1003-4A9D-B626-4EBDF636CF3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AD186-DC45-426C-9684-D27B703FBE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6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85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9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46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98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90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2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5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43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43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69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1623-3F59-408E-956C-CE4713E23B3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2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91623-3F59-408E-956C-CE4713E23B3E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742F6-F4BB-49DB-BB64-205471358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1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836" y="-6445"/>
            <a:ext cx="4364164" cy="2292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26042"/>
            <a:ext cx="5339246" cy="3031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5011" y="1735281"/>
            <a:ext cx="10948736" cy="1774681"/>
          </a:xfrm>
        </p:spPr>
        <p:txBody>
          <a:bodyPr>
            <a:noAutofit/>
          </a:bodyPr>
          <a:lstStyle/>
          <a:p>
            <a:r>
              <a:rPr lang="en-US" dirty="0"/>
              <a:t>Clip-event: Connecting text and images with event structures</a:t>
            </a:r>
            <a:endParaRPr lang="en-US" sz="4400" dirty="0"/>
          </a:p>
        </p:txBody>
      </p:sp>
      <p:sp>
        <p:nvSpPr>
          <p:cNvPr id="7" name="Rectangle 6"/>
          <p:cNvSpPr/>
          <p:nvPr/>
        </p:nvSpPr>
        <p:spPr>
          <a:xfrm>
            <a:off x="5958254" y="5251688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333333"/>
                </a:solidFill>
                <a:latin typeface="Lato Extended"/>
              </a:rPr>
              <a:t>Li, M., Xu, R., Wang, S., Zhou, L., Lin, X., Zhu, C., … &amp; Chang, S. F. (2022). Clip-event: Connecting text and images with event structures. In Proceedings of the IEEE/CVF Conference on Computer Vision and Pattern Recognition (pp. 16420-16429).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6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1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What is the paper about?</a:t>
              </a:r>
              <a:endPara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12531" y="1824335"/>
            <a:ext cx="108350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“We </a:t>
            </a:r>
            <a:r>
              <a:rPr lang="en-US" sz="2400" dirty="0"/>
              <a:t>propose a contrastive learning framework to enforce vision-language </a:t>
            </a:r>
            <a:r>
              <a:rPr lang="en-US" sz="2400" dirty="0" err="1"/>
              <a:t>pretraining</a:t>
            </a:r>
            <a:r>
              <a:rPr lang="en-US" sz="2400" dirty="0"/>
              <a:t> models to comprehend events and associated argument (participant) </a:t>
            </a:r>
            <a:r>
              <a:rPr lang="en-US" sz="2400" dirty="0" smtClean="0"/>
              <a:t>roles”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920" y="2780933"/>
            <a:ext cx="905827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14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1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sz="3200" i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However </a:t>
              </a:r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Statement</a:t>
              </a:r>
              <a:endPara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12531" y="1500455"/>
            <a:ext cx="108350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“However, existing vision-language </a:t>
            </a:r>
            <a:r>
              <a:rPr lang="en-US" sz="2400" dirty="0" err="1"/>
              <a:t>pretraining</a:t>
            </a:r>
            <a:r>
              <a:rPr lang="en-US" sz="2400" dirty="0"/>
              <a:t> </a:t>
            </a:r>
            <a:r>
              <a:rPr lang="en-US" sz="2400" dirty="0" smtClean="0"/>
              <a:t>models </a:t>
            </a:r>
            <a:r>
              <a:rPr lang="en-US" sz="2400" dirty="0"/>
              <a:t>focus on the understanding of images or entities, ignoring the event semantics and structures. As a result, apparent failures happen in the circumstances requiring verb comprehension [10]”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764" y="2892364"/>
            <a:ext cx="11731999" cy="396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2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1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 Way of Knowing</a:t>
              </a:r>
              <a:endPara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0774" y="1495686"/>
            <a:ext cx="11375024" cy="5112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Five</a:t>
            </a:r>
            <a:r>
              <a:rPr lang="en-US" dirty="0" smtClean="0"/>
              <a:t> tasks:</a:t>
            </a:r>
          </a:p>
          <a:p>
            <a:pPr marL="514350" indent="-514350">
              <a:buAutoNum type="arabicPeriod"/>
            </a:pPr>
            <a:r>
              <a:rPr lang="en-US" dirty="0" smtClean="0"/>
              <a:t>Multimedia </a:t>
            </a:r>
            <a:r>
              <a:rPr lang="en-US" dirty="0"/>
              <a:t>Event </a:t>
            </a:r>
            <a:r>
              <a:rPr lang="en-US" dirty="0" smtClean="0"/>
              <a:t>Extraction</a:t>
            </a:r>
          </a:p>
          <a:p>
            <a:pPr marL="457200" lvl="1" indent="0">
              <a:buNone/>
            </a:pPr>
            <a:r>
              <a:rPr lang="en-US" dirty="0" smtClean="0"/>
              <a:t>Zero-shot</a:t>
            </a:r>
          </a:p>
          <a:p>
            <a:pPr marL="457200" lvl="1" indent="0">
              <a:buNone/>
            </a:pPr>
            <a:r>
              <a:rPr lang="en-US" dirty="0" smtClean="0"/>
              <a:t>Supervised</a:t>
            </a:r>
          </a:p>
          <a:p>
            <a:pPr marL="514350" indent="-514350">
              <a:buAutoNum type="arabicPeriod"/>
            </a:pPr>
            <a:r>
              <a:rPr lang="en-US" dirty="0"/>
              <a:t>Grounded Situation </a:t>
            </a:r>
            <a:r>
              <a:rPr lang="en-US" dirty="0" smtClean="0"/>
              <a:t>Recognition</a:t>
            </a:r>
          </a:p>
          <a:p>
            <a:pPr marL="514350" indent="-514350">
              <a:buAutoNum type="arabicPeriod"/>
            </a:pPr>
            <a:r>
              <a:rPr lang="en-US" dirty="0" smtClean="0"/>
              <a:t>Image Retrieval</a:t>
            </a:r>
          </a:p>
          <a:p>
            <a:pPr marL="514350" indent="-514350">
              <a:buAutoNum type="arabicPeriod"/>
            </a:pPr>
            <a:r>
              <a:rPr lang="en-US" dirty="0" smtClean="0"/>
              <a:t>Visual Commonsense Reasoning</a:t>
            </a:r>
          </a:p>
          <a:p>
            <a:pPr marL="457200" lvl="1" indent="0">
              <a:buNone/>
            </a:pPr>
            <a:r>
              <a:rPr lang="en-US" dirty="0" smtClean="0"/>
              <a:t>Answer Prediction</a:t>
            </a:r>
          </a:p>
          <a:p>
            <a:pPr marL="457200" lvl="1" indent="0">
              <a:buNone/>
            </a:pPr>
            <a:r>
              <a:rPr lang="en-US" dirty="0" smtClean="0"/>
              <a:t>Rationale Prediction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US" dirty="0"/>
              <a:t>Visual Commonsense </a:t>
            </a:r>
            <a:r>
              <a:rPr lang="en-US" dirty="0" smtClean="0"/>
              <a:t>Reasoning in Time</a:t>
            </a: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01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1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Dataset</a:t>
              </a:r>
              <a:endPara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0774" y="1495686"/>
            <a:ext cx="11375024" cy="5112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106,875 image and caption pairs from a news site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327" y="2149311"/>
            <a:ext cx="5770637" cy="445887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73327" y="3054285"/>
            <a:ext cx="5679960" cy="3223967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73327" y="6278252"/>
            <a:ext cx="5679960" cy="329937"/>
          </a:xfrm>
          <a:prstGeom prst="rect">
            <a:avLst/>
          </a:prstGeom>
          <a:solidFill>
            <a:schemeClr val="accent6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9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1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 of Knowing</a:t>
              </a:r>
            </a:p>
          </p:txBody>
        </p:sp>
      </p:grp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0774" y="1495686"/>
            <a:ext cx="11375024" cy="5112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Precision</a:t>
            </a:r>
          </a:p>
          <a:p>
            <a:pPr marL="0" indent="0">
              <a:buNone/>
            </a:pPr>
            <a:r>
              <a:rPr lang="en-US" dirty="0" smtClean="0"/>
              <a:t>Recall</a:t>
            </a:r>
          </a:p>
          <a:p>
            <a:pPr marL="0" indent="0">
              <a:buNone/>
            </a:pPr>
            <a:r>
              <a:rPr lang="en-US" dirty="0" smtClean="0"/>
              <a:t>F1-Score</a:t>
            </a:r>
          </a:p>
          <a:p>
            <a:pPr marL="0" indent="0">
              <a:buNone/>
            </a:pPr>
            <a:r>
              <a:rPr lang="en-US" dirty="0" smtClean="0"/>
              <a:t>R@1</a:t>
            </a:r>
          </a:p>
          <a:p>
            <a:pPr marL="0" indent="0">
              <a:buNone/>
            </a:pPr>
            <a:r>
              <a:rPr lang="en-US" dirty="0" smtClean="0"/>
              <a:t>Accuracy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566" y="1871661"/>
            <a:ext cx="703897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1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Method of Knowing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Number is Better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987" y="2467341"/>
            <a:ext cx="9344025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51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220397"/>
            <a:ext cx="12192000" cy="994792"/>
            <a:chOff x="0" y="220397"/>
            <a:chExt cx="12192000" cy="994792"/>
          </a:xfrm>
        </p:grpSpPr>
        <p:pic>
          <p:nvPicPr>
            <p:cNvPr id="11" name="Picture 2" descr="https://travel.nd.edu/assets/92238/original/f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228590"/>
              <a:ext cx="12192000" cy="986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BBAFA84-12B0-4385-9B3A-65D3C3B8DD8B}"/>
                </a:ext>
              </a:extLst>
            </p:cNvPr>
            <p:cNvSpPr/>
            <p:nvPr/>
          </p:nvSpPr>
          <p:spPr>
            <a:xfrm>
              <a:off x="0" y="220397"/>
              <a:ext cx="12192000" cy="994792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50000"/>
                  </a:schemeClr>
                </a:gs>
                <a:gs pos="100000">
                  <a:schemeClr val="tx1">
                    <a:alpha val="1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CD2852-2A77-4817-B065-D89EB9CB9CB1}"/>
                </a:ext>
              </a:extLst>
            </p:cNvPr>
            <p:cNvSpPr txBox="1"/>
            <p:nvPr/>
          </p:nvSpPr>
          <p:spPr>
            <a:xfrm>
              <a:off x="135824" y="438834"/>
              <a:ext cx="10985500" cy="58477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Normative Judgement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Pros:</a:t>
            </a:r>
          </a:p>
          <a:p>
            <a:pPr marL="0" indent="0">
              <a:buNone/>
            </a:pPr>
            <a:r>
              <a:rPr lang="en-US" dirty="0" smtClean="0"/>
              <a:t>	Lots of Results – Experiments on </a:t>
            </a:r>
            <a:r>
              <a:rPr lang="en-US" i="1" dirty="0" smtClean="0"/>
              <a:t>many</a:t>
            </a:r>
            <a:r>
              <a:rPr lang="en-US" dirty="0" smtClean="0"/>
              <a:t> tasks</a:t>
            </a:r>
          </a:p>
          <a:p>
            <a:pPr marL="0" indent="0">
              <a:buNone/>
            </a:pPr>
            <a:r>
              <a:rPr lang="en-US" dirty="0" smtClean="0"/>
              <a:t>	Model Appears to work.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Cons:</a:t>
            </a:r>
          </a:p>
          <a:p>
            <a:pPr marL="0" indent="0">
              <a:buNone/>
            </a:pPr>
            <a:r>
              <a:rPr lang="en-US" dirty="0" smtClean="0"/>
              <a:t>	Experimental evaluation is unclear</a:t>
            </a:r>
          </a:p>
          <a:p>
            <a:pPr marL="0" indent="0">
              <a:buNone/>
            </a:pPr>
            <a:r>
              <a:rPr lang="en-US" dirty="0" smtClean="0"/>
              <a:t>	No Statistical 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Q: Is there a better way to do negative sampling?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2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travel.nd.edu/assets/92238/original/f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5400"/>
            <a:ext cx="12192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2781300"/>
            <a:ext cx="12192000" cy="1558330"/>
            <a:chOff x="0" y="2193016"/>
            <a:chExt cx="12192000" cy="2638495"/>
          </a:xfrm>
        </p:grpSpPr>
        <p:sp>
          <p:nvSpPr>
            <p:cNvPr id="5" name="Rectangle 4"/>
            <p:cNvSpPr/>
            <p:nvPr/>
          </p:nvSpPr>
          <p:spPr>
            <a:xfrm>
              <a:off x="0" y="2193016"/>
              <a:ext cx="12192000" cy="2638495"/>
            </a:xfrm>
            <a:prstGeom prst="rect">
              <a:avLst/>
            </a:prstGeom>
            <a:gradFill flip="none" rotWithShape="1">
              <a:gsLst>
                <a:gs pos="37000">
                  <a:schemeClr val="tx1">
                    <a:alpha val="67000"/>
                  </a:schemeClr>
                </a:gs>
                <a:gs pos="100000">
                  <a:schemeClr val="tx1">
                    <a:alpha val="32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19200" y="2330165"/>
              <a:ext cx="9753600" cy="23971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chemeClr val="bg1"/>
                  </a:solidFill>
                </a:rPr>
                <a:t>Thank you!</a:t>
              </a:r>
            </a:p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(tweninger@nd.edu)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99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13495</TotalTime>
  <Words>206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Lato Extended</vt:lpstr>
      <vt:lpstr>Office Theme</vt:lpstr>
      <vt:lpstr>Clip-event: Connecting text and images with event structures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Notre Dame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Weninger</dc:creator>
  <cp:lastModifiedBy>Tim Weninger</cp:lastModifiedBy>
  <cp:revision>65</cp:revision>
  <dcterms:created xsi:type="dcterms:W3CDTF">2018-06-12T16:09:54Z</dcterms:created>
  <dcterms:modified xsi:type="dcterms:W3CDTF">2023-02-07T14:17:56Z</dcterms:modified>
</cp:coreProperties>
</file>