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3" r:id="rId1"/>
  </p:sldMasterIdLst>
  <p:notesMasterIdLst>
    <p:notesMasterId r:id="rId39"/>
  </p:notesMasterIdLst>
  <p:handoutMasterIdLst>
    <p:handoutMasterId r:id="rId40"/>
  </p:handoutMasterIdLst>
  <p:sldIdLst>
    <p:sldId id="799" r:id="rId2"/>
    <p:sldId id="800" r:id="rId3"/>
    <p:sldId id="801" r:id="rId4"/>
    <p:sldId id="802" r:id="rId5"/>
    <p:sldId id="803" r:id="rId6"/>
    <p:sldId id="845" r:id="rId7"/>
    <p:sldId id="846" r:id="rId8"/>
    <p:sldId id="843" r:id="rId9"/>
    <p:sldId id="844" r:id="rId10"/>
    <p:sldId id="841" r:id="rId11"/>
    <p:sldId id="842" r:id="rId12"/>
    <p:sldId id="804" r:id="rId13"/>
    <p:sldId id="805" r:id="rId14"/>
    <p:sldId id="806" r:id="rId15"/>
    <p:sldId id="807" r:id="rId16"/>
    <p:sldId id="808" r:id="rId17"/>
    <p:sldId id="847" r:id="rId18"/>
    <p:sldId id="809" r:id="rId19"/>
    <p:sldId id="810" r:id="rId20"/>
    <p:sldId id="811" r:id="rId21"/>
    <p:sldId id="832" r:id="rId22"/>
    <p:sldId id="835" r:id="rId23"/>
    <p:sldId id="814" r:id="rId24"/>
    <p:sldId id="815" r:id="rId25"/>
    <p:sldId id="816" r:id="rId26"/>
    <p:sldId id="817" r:id="rId27"/>
    <p:sldId id="818" r:id="rId28"/>
    <p:sldId id="819" r:id="rId29"/>
    <p:sldId id="820" r:id="rId30"/>
    <p:sldId id="821" r:id="rId31"/>
    <p:sldId id="822" r:id="rId32"/>
    <p:sldId id="824" r:id="rId33"/>
    <p:sldId id="823" r:id="rId34"/>
    <p:sldId id="825" r:id="rId35"/>
    <p:sldId id="827" r:id="rId36"/>
    <p:sldId id="828" r:id="rId37"/>
    <p:sldId id="829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99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8515" autoAdjust="0"/>
  </p:normalViewPr>
  <p:slideViewPr>
    <p:cSldViewPr>
      <p:cViewPr varScale="1">
        <p:scale>
          <a:sx n="82" d="100"/>
          <a:sy n="82" d="100"/>
        </p:scale>
        <p:origin x="1992" y="96"/>
      </p:cViewPr>
      <p:guideLst>
        <p:guide orient="horz" pos="32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100"/>
            </a:lvl1pPr>
          </a:lstStyle>
          <a:p>
            <a:fld id="{8DE6E39F-CEC5-419A-A68F-48B6A3FFE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1669">
              <a:spcBef>
                <a:spcPct val="0"/>
              </a:spcBef>
              <a:buFontTx/>
              <a:buNone/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buFontTx/>
              <a:buNone/>
              <a:defRPr sz="1100"/>
            </a:lvl1pPr>
          </a:lstStyle>
          <a:p>
            <a:fld id="{8D6903E3-D5FB-4D97-BDCA-4CB2F78060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7C815E-D411-4047-AEC1-6FD915A1D960}" type="slidenum">
              <a:rPr lang="en-US" sz="1100"/>
              <a:pPr/>
              <a:t>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6622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AADD50-53C5-4287-8BC2-9C3DD4168750}" type="slidenum">
              <a:rPr lang="en-US" sz="1100"/>
              <a:pPr/>
              <a:t>16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04349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7EA6C4-D50F-4374-AE3B-EB0329F59D8E}" type="slidenum">
              <a:rPr lang="en-US" sz="1100"/>
              <a:pPr/>
              <a:t>17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86979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7EA6C4-D50F-4374-AE3B-EB0329F59D8E}" type="slidenum">
              <a:rPr lang="en-US" sz="1100"/>
              <a:pPr/>
              <a:t>18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3650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AE2F80-3AE1-4F40-809F-B137C88E789E}" type="slidenum">
              <a:rPr lang="en-US" sz="1100"/>
              <a:pPr/>
              <a:t>19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13267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EED77-A91F-4D8A-935A-19EA5A24AA8F}" type="slidenum">
              <a:rPr lang="en-US" sz="1100"/>
              <a:pPr/>
              <a:t>20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124737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344C73-078B-4683-8AE4-1B0971F500FA}" type="slidenum">
              <a:rPr lang="en-US" sz="1100"/>
              <a:pPr/>
              <a:t>23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5487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0F259F-EB0B-4382-96F3-5D0E302F8CED}" type="slidenum">
              <a:rPr lang="en-US" sz="1100"/>
              <a:pPr/>
              <a:t>24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52706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DC724C-3674-4BE7-B15E-1072F1C1009C}" type="slidenum">
              <a:rPr lang="en-US" sz="1100"/>
              <a:pPr/>
              <a:t>25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98754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88A66E-4E25-4527-AFA5-2868B9EB9FAA}" type="slidenum">
              <a:rPr lang="en-US" sz="1100"/>
              <a:pPr/>
              <a:t>26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8187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5D5E2-F44F-4693-A45B-1C529CA600DD}" type="slidenum">
              <a:rPr lang="en-US" sz="1100"/>
              <a:pPr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4875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C4EB18-7A95-4829-970A-D54065ECD7BB}" type="slidenum">
              <a:rPr lang="en-US" sz="1100"/>
              <a:pPr/>
              <a:t>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66299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9EC226-2551-40EB-91B8-190213167F46}" type="slidenum">
              <a:rPr lang="en-US" sz="1100"/>
              <a:pPr/>
              <a:t>28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7385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D51B54-5D75-4CB0-896B-B8160D1F1BBF}" type="slidenum">
              <a:rPr lang="en-US" sz="1100"/>
              <a:pPr/>
              <a:t>29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03864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84CC58-F71F-4375-8543-0D3349CE3593}" type="slidenum">
              <a:rPr lang="en-US" sz="1100"/>
              <a:pPr/>
              <a:t>30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02834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EAE72F-FA56-42FD-8C05-F6F24318569F}" type="slidenum">
              <a:rPr lang="en-US" sz="1100"/>
              <a:pPr/>
              <a:t>31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38586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18E21-3036-4CAD-9888-DD0B90A8A7C2}" type="slidenum">
              <a:rPr lang="en-US" sz="1100"/>
              <a:pPr/>
              <a:t>32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02858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EBCCDF-FE78-4A9E-8044-DF50B3427BB1}" type="slidenum">
              <a:rPr lang="en-US" sz="1100"/>
              <a:pPr/>
              <a:t>33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605532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0C0A11-1FB2-4EF7-8A91-81A0DDD08F89}" type="slidenum">
              <a:rPr lang="en-US" sz="1100"/>
              <a:pPr/>
              <a:t>34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32978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15EDD2-1899-4CF5-862C-61D5FE740ECD}" type="slidenum">
              <a:rPr lang="en-US" sz="1100"/>
              <a:pPr/>
              <a:t>35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12508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38E5BC-4EFA-4B75-9C6D-9438132E0E52}" type="slidenum">
              <a:rPr lang="en-US" sz="1100"/>
              <a:pPr/>
              <a:t>36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7253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CD2E57-8955-4E9F-8140-036A4C8234C1}" type="slidenum">
              <a:rPr lang="en-US" sz="1100"/>
              <a:pPr/>
              <a:t>37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1369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8ADC8-04B1-493F-8975-AD88E36E1B7B}" type="slidenum">
              <a:rPr lang="en-US" sz="1100"/>
              <a:pPr/>
              <a:t>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1667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7B8697-A888-4E01-A0C5-4011428F2EC9}" type="slidenum">
              <a:rPr lang="en-US" sz="1100"/>
              <a:pPr/>
              <a:t>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4763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634DB6-2EE1-4B54-B330-0AEA19EC803E}" type="slidenum">
              <a:rPr lang="en-US" sz="1100"/>
              <a:pPr/>
              <a:t>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3567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BCE064-D1C8-4D5D-880E-2BF109F72767}" type="slidenum">
              <a:rPr lang="en-US" sz="1100"/>
              <a:pPr/>
              <a:t>12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80468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726B6-950B-415B-8569-CD6FE407E21A}" type="slidenum">
              <a:rPr lang="en-US" sz="1100"/>
              <a:pPr/>
              <a:t>13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6204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AD62FC-9FE4-42BF-8A06-DBC8AA179DB5}" type="slidenum">
              <a:rPr lang="en-US" sz="1100"/>
              <a:pPr/>
              <a:t>14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7564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BD1E8E-006E-402A-B8BD-9E2523C4C313}" type="slidenum">
              <a:rPr lang="en-US" sz="1100"/>
              <a:pPr/>
              <a:t>15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0801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872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117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293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806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119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8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275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278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976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630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508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3571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799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85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488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863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87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qnYG6A0x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avGw3w4nH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almosteverything.gov/" TargetMode="External"/><Relationship Id="rId7" Type="http://schemas.openxmlformats.org/officeDocument/2006/relationships/hyperlink" Target="https://datasetsearch.research.googl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nd.edu/" TargetMode="External"/><Relationship Id="rId5" Type="http://schemas.openxmlformats.org/officeDocument/2006/relationships/hyperlink" Target="https://hub.mph.in.gov/" TargetMode="External"/><Relationship Id="rId4" Type="http://schemas.openxmlformats.org/officeDocument/2006/relationships/hyperlink" Target="http://data.gov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Z9U1DCHmo" TargetMode="External"/><Relationship Id="rId7" Type="http://schemas.openxmlformats.org/officeDocument/2006/relationships/hyperlink" Target="http://www.youtube.com/watch?v=YTYQuESBvb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OPa8qgm-yI" TargetMode="External"/><Relationship Id="rId5" Type="http://schemas.openxmlformats.org/officeDocument/2006/relationships/hyperlink" Target="https://www.youtube.com/watch?v=qgPmbFlXlAs" TargetMode="External"/><Relationship Id="rId4" Type="http://schemas.openxmlformats.org/officeDocument/2006/relationships/hyperlink" Target="https://youtu.be/xQwpQ5qXxd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Oriented Project Building a Database-Driven Web-based Information system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Building a database-driven web-based info. system</a:t>
            </a:r>
          </a:p>
          <a:p>
            <a:pPr lvl="1"/>
            <a:r>
              <a:rPr lang="en-US" dirty="0" smtClean="0"/>
              <a:t>Team work: 3-4 people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Identify an application domain that:</a:t>
            </a:r>
          </a:p>
          <a:p>
            <a:pPr lvl="2"/>
            <a:r>
              <a:rPr lang="en-US" dirty="0" smtClean="0"/>
              <a:t>Requires a database</a:t>
            </a:r>
          </a:p>
          <a:p>
            <a:pPr lvl="2"/>
            <a:r>
              <a:rPr lang="en-US" dirty="0" smtClean="0"/>
              <a:t>Accessible over the web</a:t>
            </a:r>
          </a:p>
          <a:p>
            <a:pPr lvl="1"/>
            <a:r>
              <a:rPr lang="en-US" dirty="0" smtClean="0"/>
              <a:t>Design the database</a:t>
            </a:r>
          </a:p>
          <a:p>
            <a:pPr lvl="1"/>
            <a:r>
              <a:rPr lang="en-US" dirty="0" smtClean="0"/>
              <a:t>Define application functionalities</a:t>
            </a:r>
          </a:p>
          <a:p>
            <a:pPr lvl="1"/>
            <a:r>
              <a:rPr lang="en-US" dirty="0" smtClean="0"/>
              <a:t>Implement</a:t>
            </a:r>
          </a:p>
          <a:p>
            <a:r>
              <a:rPr lang="en-US" dirty="0" smtClean="0"/>
              <a:t>Milestone in 4 stages</a:t>
            </a:r>
          </a:p>
          <a:p>
            <a:pPr lvl="1"/>
            <a:r>
              <a:rPr lang="en-US" dirty="0" smtClean="0"/>
              <a:t>Due dates on Web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2020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/>
              <a:t>Bringin</a:t>
            </a:r>
            <a:r>
              <a:rPr lang="en-US" dirty="0"/>
              <a:t> the Band </a:t>
            </a:r>
            <a:r>
              <a:rPr lang="en-US" dirty="0" smtClean="0"/>
              <a:t>Together</a:t>
            </a:r>
          </a:p>
          <a:p>
            <a:pPr fontAlgn="t"/>
            <a:r>
              <a:rPr lang="en-US" dirty="0" smtClean="0"/>
              <a:t>On Demand Tutoring Service</a:t>
            </a:r>
            <a:endParaRPr lang="en-US" dirty="0"/>
          </a:p>
          <a:p>
            <a:pPr fontAlgn="t"/>
            <a:r>
              <a:rPr lang="en-US" dirty="0"/>
              <a:t>Flex Points Management </a:t>
            </a:r>
            <a:r>
              <a:rPr lang="en-US" dirty="0" smtClean="0"/>
              <a:t>System</a:t>
            </a:r>
            <a:endParaRPr lang="en-US" dirty="0"/>
          </a:p>
          <a:p>
            <a:pPr fontAlgn="t"/>
            <a:r>
              <a:rPr lang="en-US" dirty="0"/>
              <a:t>Workout </a:t>
            </a:r>
            <a:r>
              <a:rPr lang="en-US" dirty="0" smtClean="0"/>
              <a:t>Planner</a:t>
            </a:r>
            <a:endParaRPr lang="en-US" dirty="0"/>
          </a:p>
          <a:p>
            <a:pPr fontAlgn="t"/>
            <a:r>
              <a:rPr lang="en-US" dirty="0"/>
              <a:t>Study Abroad </a:t>
            </a:r>
            <a:r>
              <a:rPr lang="en-US" dirty="0" smtClean="0"/>
              <a:t>Recommendations</a:t>
            </a:r>
            <a:endParaRPr lang="en-US" dirty="0"/>
          </a:p>
          <a:p>
            <a:pPr fontAlgn="t"/>
            <a:r>
              <a:rPr lang="en-US" dirty="0"/>
              <a:t>Emergency Health </a:t>
            </a:r>
            <a:r>
              <a:rPr lang="en-US" dirty="0" smtClean="0"/>
              <a:t>Records</a:t>
            </a:r>
            <a:endParaRPr lang="en-US" dirty="0"/>
          </a:p>
          <a:p>
            <a:pPr fontAlgn="t"/>
            <a:r>
              <a:rPr lang="en-US" dirty="0"/>
              <a:t>Bullying Incident </a:t>
            </a:r>
            <a:r>
              <a:rPr lang="en-US" dirty="0" smtClean="0"/>
              <a:t>System</a:t>
            </a:r>
            <a:endParaRPr lang="en-US" dirty="0"/>
          </a:p>
          <a:p>
            <a:pPr fontAlgn="t"/>
            <a:r>
              <a:rPr lang="en-US" dirty="0"/>
              <a:t>Product Barcode Financial </a:t>
            </a:r>
            <a:r>
              <a:rPr lang="en-US" dirty="0" smtClean="0"/>
              <a:t>Information</a:t>
            </a:r>
            <a:endParaRPr lang="en-US" dirty="0"/>
          </a:p>
          <a:p>
            <a:pPr fontAlgn="t"/>
            <a:r>
              <a:rPr lang="en-US" dirty="0"/>
              <a:t>MMA </a:t>
            </a:r>
            <a:r>
              <a:rPr lang="en-US" dirty="0" smtClean="0"/>
              <a:t>Analytics</a:t>
            </a:r>
            <a:endParaRPr lang="en-US" dirty="0"/>
          </a:p>
          <a:p>
            <a:pPr fontAlgn="t"/>
            <a:r>
              <a:rPr lang="en-US" dirty="0"/>
              <a:t>Autism Law Resources Database </a:t>
            </a:r>
          </a:p>
          <a:p>
            <a:pPr fontAlgn="t"/>
            <a:r>
              <a:rPr lang="en-US" dirty="0"/>
              <a:t>Trips Abroad</a:t>
            </a:r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2020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447800"/>
            <a:ext cx="7765322" cy="518160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dirty="0"/>
              <a:t>Reddit Post Predictor</a:t>
            </a:r>
          </a:p>
          <a:p>
            <a:pPr fontAlgn="t"/>
            <a:r>
              <a:rPr lang="en-US" dirty="0"/>
              <a:t>Notre Dame Student Club App for First Years</a:t>
            </a:r>
          </a:p>
          <a:p>
            <a:pPr fontAlgn="t"/>
            <a:r>
              <a:rPr lang="en-US" dirty="0"/>
              <a:t>Movie </a:t>
            </a:r>
            <a:r>
              <a:rPr lang="en-US" dirty="0" err="1"/>
              <a:t>Trailor</a:t>
            </a:r>
            <a:r>
              <a:rPr lang="en-US" dirty="0"/>
              <a:t> Mashup Selector</a:t>
            </a:r>
          </a:p>
          <a:p>
            <a:pPr fontAlgn="t"/>
            <a:r>
              <a:rPr lang="en-US" dirty="0"/>
              <a:t>Holy Cross Recruitment App</a:t>
            </a:r>
          </a:p>
          <a:p>
            <a:pPr fontAlgn="t"/>
            <a:r>
              <a:rPr lang="en-US" dirty="0"/>
              <a:t>ND Varsity Football Analytics</a:t>
            </a:r>
          </a:p>
          <a:p>
            <a:pPr fontAlgn="t"/>
            <a:r>
              <a:rPr lang="en-US" dirty="0" smtClean="0"/>
              <a:t>Dorm </a:t>
            </a:r>
            <a:r>
              <a:rPr lang="en-US" dirty="0"/>
              <a:t>Selector</a:t>
            </a:r>
          </a:p>
          <a:p>
            <a:pPr fontAlgn="t"/>
            <a:r>
              <a:rPr lang="en-US" dirty="0"/>
              <a:t>Love Finder</a:t>
            </a:r>
          </a:p>
          <a:p>
            <a:pPr fontAlgn="t"/>
            <a:r>
              <a:rPr lang="en-US" dirty="0"/>
              <a:t>Finance in Your Pants</a:t>
            </a:r>
          </a:p>
          <a:p>
            <a:pPr fontAlgn="t"/>
            <a:r>
              <a:rPr lang="en-US" dirty="0"/>
              <a:t>Knott Food Court</a:t>
            </a:r>
          </a:p>
          <a:p>
            <a:pPr fontAlgn="t"/>
            <a:r>
              <a:rPr lang="en-US" dirty="0"/>
              <a:t>Meme Finder</a:t>
            </a:r>
          </a:p>
          <a:p>
            <a:pPr fontAlgn="t"/>
            <a:r>
              <a:rPr lang="en-US" dirty="0"/>
              <a:t>Nice Mice (Mouse Breeding)</a:t>
            </a:r>
          </a:p>
          <a:p>
            <a:pPr fontAlgn="t"/>
            <a:r>
              <a:rPr lang="en-US" dirty="0" smtClean="0"/>
              <a:t>ISSLP </a:t>
            </a:r>
            <a:r>
              <a:rPr lang="en-US" dirty="0"/>
              <a:t>Student Outcomes</a:t>
            </a:r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stage must be approved to get a passing grade</a:t>
            </a:r>
          </a:p>
          <a:p>
            <a:pPr lvl="1"/>
            <a:r>
              <a:rPr lang="en-US" dirty="0" smtClean="0"/>
              <a:t>Stage 0: Group formation</a:t>
            </a:r>
          </a:p>
          <a:p>
            <a:pPr lvl="1"/>
            <a:r>
              <a:rPr lang="en-US" dirty="0" smtClean="0"/>
              <a:t>Stage 1: Functional </a:t>
            </a:r>
            <a:r>
              <a:rPr lang="en-US" dirty="0" err="1" smtClean="0"/>
              <a:t>Desc</a:t>
            </a:r>
            <a:r>
              <a:rPr lang="en-US" dirty="0" smtClean="0"/>
              <a:t> / ER design </a:t>
            </a:r>
          </a:p>
          <a:p>
            <a:pPr lvl="1"/>
            <a:r>
              <a:rPr lang="en-US" dirty="0" smtClean="0"/>
              <a:t>Stage 2: Development Plan/Development environment</a:t>
            </a:r>
          </a:p>
          <a:p>
            <a:pPr lvl="1"/>
            <a:r>
              <a:rPr lang="en-US" dirty="0" smtClean="0"/>
              <a:t>Stage </a:t>
            </a:r>
            <a:r>
              <a:rPr lang="en-US" dirty="0"/>
              <a:t>3</a:t>
            </a:r>
            <a:r>
              <a:rPr lang="en-US" dirty="0" smtClean="0"/>
              <a:t>: Initial Demo </a:t>
            </a:r>
          </a:p>
          <a:p>
            <a:pPr lvl="1"/>
            <a:r>
              <a:rPr lang="en-US" dirty="0" smtClean="0"/>
              <a:t>Stage 4: Final Demo and Report – Dec 14ish,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</a:t>
            </a:r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1: Functional Description and ER design – 5%</a:t>
            </a:r>
          </a:p>
          <a:p>
            <a:r>
              <a:rPr lang="en-US" dirty="0" smtClean="0"/>
              <a:t>Stage 2: Setup </a:t>
            </a:r>
            <a:r>
              <a:rPr lang="en-US" dirty="0"/>
              <a:t>Development Environment </a:t>
            </a:r>
            <a:r>
              <a:rPr lang="en-US" dirty="0" smtClean="0"/>
              <a:t>– </a:t>
            </a:r>
            <a:r>
              <a:rPr lang="en-US" dirty="0" smtClean="0"/>
              <a:t>1%</a:t>
            </a:r>
            <a:endParaRPr lang="en-US" dirty="0" smtClean="0"/>
          </a:p>
          <a:p>
            <a:r>
              <a:rPr lang="en-US" dirty="0" smtClean="0"/>
              <a:t>Stage </a:t>
            </a:r>
            <a:r>
              <a:rPr lang="en-US" dirty="0"/>
              <a:t>3</a:t>
            </a:r>
            <a:r>
              <a:rPr lang="en-US" dirty="0" smtClean="0"/>
              <a:t>: Initial Demo – 15%</a:t>
            </a:r>
          </a:p>
          <a:p>
            <a:pPr lvl="1"/>
            <a:r>
              <a:rPr lang="en-US" dirty="0" smtClean="0"/>
              <a:t>Data:: Have real data</a:t>
            </a:r>
          </a:p>
          <a:p>
            <a:pPr lvl="1"/>
            <a:r>
              <a:rPr lang="en-US" dirty="0" smtClean="0"/>
              <a:t>Insertion:: Be able to insert record to DB</a:t>
            </a:r>
          </a:p>
          <a:p>
            <a:pPr lvl="1"/>
            <a:r>
              <a:rPr lang="en-US" dirty="0" smtClean="0"/>
              <a:t>Update:: Be able to update record in the DB</a:t>
            </a:r>
          </a:p>
          <a:p>
            <a:pPr lvl="1"/>
            <a:r>
              <a:rPr lang="en-US" dirty="0" smtClean="0"/>
              <a:t>Deletion:: Be able to delete record from DB</a:t>
            </a:r>
          </a:p>
          <a:p>
            <a:pPr lvl="1"/>
            <a:r>
              <a:rPr lang="en-US" dirty="0" smtClean="0"/>
              <a:t>Search:: Be able to query DB and print the result</a:t>
            </a:r>
          </a:p>
          <a:p>
            <a:pPr lvl="1"/>
            <a:r>
              <a:rPr lang="en-US" dirty="0" smtClean="0"/>
              <a:t>Plan:: Detailed plan for the rest of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expectation for projects: GRADING</a:t>
            </a:r>
            <a:br>
              <a:rPr lang="en-US" dirty="0"/>
            </a:b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Stage 4: </a:t>
            </a:r>
            <a:r>
              <a:rPr lang="en-US" dirty="0" smtClean="0"/>
              <a:t>(</a:t>
            </a:r>
            <a:r>
              <a:rPr lang="en-US" dirty="0" smtClean="0"/>
              <a:t>80</a:t>
            </a:r>
            <a:r>
              <a:rPr lang="en-US" dirty="0" smtClean="0"/>
              <a:t>%)</a:t>
            </a:r>
            <a:endParaRPr lang="en-US" dirty="0" smtClean="0"/>
          </a:p>
          <a:p>
            <a:pPr lvl="1"/>
            <a:r>
              <a:rPr lang="en-US" dirty="0" smtClean="0"/>
              <a:t>Final Demo =&gt; </a:t>
            </a:r>
            <a:r>
              <a:rPr lang="en-US" dirty="0" smtClean="0"/>
              <a:t>65%</a:t>
            </a:r>
            <a:endParaRPr lang="en-US" dirty="0" smtClean="0"/>
          </a:p>
          <a:p>
            <a:pPr lvl="2"/>
            <a:r>
              <a:rPr lang="en-US" dirty="0" smtClean="0"/>
              <a:t>Everything should be working</a:t>
            </a:r>
          </a:p>
          <a:p>
            <a:pPr lvl="1"/>
            <a:r>
              <a:rPr lang="en-US" dirty="0" smtClean="0"/>
              <a:t>Final Report =&gt; 5%</a:t>
            </a:r>
          </a:p>
          <a:p>
            <a:pPr lvl="2"/>
            <a:r>
              <a:rPr lang="en-US" dirty="0" smtClean="0"/>
              <a:t>Review on the details of the implementation process</a:t>
            </a:r>
          </a:p>
          <a:p>
            <a:pPr lvl="2"/>
            <a:r>
              <a:rPr lang="en-US" dirty="0" smtClean="0"/>
              <a:t>Review on Challenges</a:t>
            </a:r>
          </a:p>
          <a:p>
            <a:pPr lvl="2"/>
            <a:r>
              <a:rPr lang="en-US" dirty="0" smtClean="0"/>
              <a:t>Any deviation from plan and the reason</a:t>
            </a:r>
          </a:p>
          <a:p>
            <a:pPr lvl="1"/>
            <a:r>
              <a:rPr lang="en-US" dirty="0" smtClean="0"/>
              <a:t>Demo =&gt; 10%</a:t>
            </a:r>
          </a:p>
          <a:p>
            <a:pPr lvl="2"/>
            <a:r>
              <a:rPr lang="en-US" dirty="0" smtClean="0"/>
              <a:t>2 minute </a:t>
            </a:r>
            <a:r>
              <a:rPr lang="en-US" dirty="0" err="1" smtClean="0"/>
              <a:t>Youtube</a:t>
            </a:r>
            <a:r>
              <a:rPr lang="en-US" dirty="0" smtClean="0"/>
              <a:t> video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You need to have a complete working system to get passing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cool projects in the past</a:t>
            </a:r>
            <a:r>
              <a:rPr lang="en-US" dirty="0" smtClean="0"/>
              <a:t>?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Vantage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www.youtube.com/watch?v=7ZqnYG6A0xU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Inventory Bank</a:t>
            </a:r>
          </a:p>
          <a:p>
            <a:pPr lvl="1"/>
            <a:r>
              <a:rPr lang="en-US" dirty="0" smtClean="0">
                <a:hlinkClick r:id="rId4"/>
              </a:rPr>
              <a:t>http://www.youtube.com/watch?v=favGw3w4nH8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Remember: This is your chance to work on your dream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requirements: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Basic functions:</a:t>
            </a:r>
          </a:p>
          <a:p>
            <a:pPr lvl="1"/>
            <a:r>
              <a:rPr lang="en-US" dirty="0" smtClean="0"/>
              <a:t>Insert records to the database</a:t>
            </a:r>
          </a:p>
          <a:p>
            <a:pPr lvl="1"/>
            <a:r>
              <a:rPr lang="en-US" dirty="0" smtClean="0"/>
              <a:t>Search the database and print returned results</a:t>
            </a:r>
          </a:p>
          <a:p>
            <a:pPr lvl="2"/>
            <a:r>
              <a:rPr lang="en-US" dirty="0" smtClean="0"/>
              <a:t>Must demo several interesting queries</a:t>
            </a:r>
          </a:p>
          <a:p>
            <a:pPr lvl="2"/>
            <a:r>
              <a:rPr lang="en-US" dirty="0" smtClean="0"/>
              <a:t>At least one query must involve join of multiple tables</a:t>
            </a:r>
          </a:p>
          <a:p>
            <a:pPr lvl="2"/>
            <a:r>
              <a:rPr lang="en-US" dirty="0" smtClean="0"/>
              <a:t>Must have real data in the system</a:t>
            </a:r>
          </a:p>
          <a:p>
            <a:pPr lvl="1"/>
            <a:r>
              <a:rPr lang="en-US" dirty="0" smtClean="0"/>
              <a:t>Show how to update records</a:t>
            </a:r>
          </a:p>
          <a:p>
            <a:pPr lvl="1"/>
            <a:r>
              <a:rPr lang="en-US" dirty="0" smtClean="0"/>
              <a:t>Show how to delete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/>
              <a:t>requirements</a:t>
            </a:r>
            <a:endParaRPr lang="en-US" dirty="0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r>
              <a:rPr lang="en-US" dirty="0" smtClean="0"/>
              <a:t>Get data from some source</a:t>
            </a:r>
          </a:p>
          <a:p>
            <a:r>
              <a:rPr lang="en-US" dirty="0" smtClean="0"/>
              <a:t>Do not attempt to gather data on your own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http://data.almosteverything.gov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http://data.gov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hub.mph.in.gov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data.nd.edu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Kaggle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https://datasetsearch.research.google.com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0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requirements</a:t>
            </a:r>
            <a:endParaRPr lang="en-US" dirty="0" smtClean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advanced functions:</a:t>
            </a:r>
          </a:p>
          <a:p>
            <a:pPr lvl="1"/>
            <a:r>
              <a:rPr lang="en-US" dirty="0" smtClean="0"/>
              <a:t>Should be relevant and useful for your application</a:t>
            </a:r>
          </a:p>
          <a:p>
            <a:pPr lvl="1"/>
            <a:r>
              <a:rPr lang="en-US" dirty="0" smtClean="0"/>
              <a:t>Don’t exist in equivalent web sites/applications</a:t>
            </a:r>
          </a:p>
          <a:p>
            <a:pPr lvl="1"/>
            <a:r>
              <a:rPr lang="en-US" dirty="0" smtClean="0"/>
              <a:t>Go beyond the basic functions</a:t>
            </a:r>
          </a:p>
          <a:p>
            <a:pPr lvl="1"/>
            <a:r>
              <a:rPr lang="en-US" dirty="0" smtClean="0"/>
              <a:t>Should be technically challenging</a:t>
            </a:r>
          </a:p>
          <a:p>
            <a:pPr lvl="2"/>
            <a:r>
              <a:rPr lang="en-US" dirty="0" smtClean="0"/>
              <a:t>Need to spend some significant time (at least 2-3 days of work for the whole team per advanced function) to implement</a:t>
            </a:r>
          </a:p>
          <a:p>
            <a:pPr lvl="2"/>
            <a:r>
              <a:rPr lang="en-US" dirty="0" smtClean="0"/>
              <a:t>You should be able to define the technically challenging problem and your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Functions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advanced functions:</a:t>
            </a:r>
          </a:p>
          <a:p>
            <a:pPr lvl="1"/>
            <a:r>
              <a:rPr lang="en-US" dirty="0" smtClean="0"/>
              <a:t>Using 3rd party API (e.g. Google Map API,…) will get you no points unless you do some challenging stuff on preparing/analyzing the require data</a:t>
            </a:r>
          </a:p>
          <a:p>
            <a:r>
              <a:rPr lang="en-US" dirty="0" smtClean="0"/>
              <a:t>You need real data in the system. You can get that from any resource but there should be an easy automatic way to insert data whenever needed.</a:t>
            </a:r>
          </a:p>
          <a:p>
            <a:r>
              <a:rPr lang="en-US" dirty="0" smtClean="0"/>
              <a:t>If you rely on users to enter data into your system, you must have your project up and running at least 1 week before your demo.</a:t>
            </a:r>
          </a:p>
          <a:p>
            <a:r>
              <a:rPr lang="en-US" dirty="0" smtClean="0"/>
              <a:t>You can ask your friends, TAs, student of class to use your system but you are responsible to get real data into your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most important slide</a:t>
            </a:r>
            <a:endParaRPr lang="en-US" dirty="0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choose a good project topic?</a:t>
            </a:r>
          </a:p>
          <a:p>
            <a:pPr lvl="1"/>
            <a:r>
              <a:rPr lang="en-US" dirty="0" smtClean="0"/>
              <a:t>Your application must be useful</a:t>
            </a:r>
          </a:p>
          <a:p>
            <a:pPr lvl="2"/>
            <a:r>
              <a:rPr lang="en-US" dirty="0" smtClean="0"/>
              <a:t>Will there be people using your application?</a:t>
            </a:r>
          </a:p>
          <a:p>
            <a:pPr lvl="2"/>
            <a:r>
              <a:rPr lang="en-US" dirty="0" smtClean="0"/>
              <a:t>Why should they use your application?</a:t>
            </a:r>
          </a:p>
          <a:p>
            <a:pPr lvl="1"/>
            <a:r>
              <a:rPr lang="en-US" dirty="0" smtClean="0"/>
              <a:t>Your application must be realistic</a:t>
            </a:r>
          </a:p>
          <a:p>
            <a:pPr lvl="2"/>
            <a:r>
              <a:rPr lang="en-US" dirty="0" smtClean="0"/>
              <a:t>Your data must be real</a:t>
            </a:r>
          </a:p>
          <a:p>
            <a:pPr lvl="3"/>
            <a:r>
              <a:rPr lang="en-US" dirty="0" smtClean="0"/>
              <a:t>Where do you get your data?</a:t>
            </a:r>
          </a:p>
          <a:p>
            <a:pPr lvl="2"/>
            <a:r>
              <a:rPr lang="en-US" dirty="0" smtClean="0"/>
              <a:t>Amount of data in database must be reasonable</a:t>
            </a:r>
          </a:p>
          <a:p>
            <a:pPr lvl="1"/>
            <a:r>
              <a:rPr lang="en-US" dirty="0" smtClean="0"/>
              <a:t>You should have fun</a:t>
            </a:r>
          </a:p>
          <a:p>
            <a:pPr lvl="1"/>
            <a:r>
              <a:rPr lang="en-US" dirty="0" smtClean="0"/>
              <a:t>Find an application you like to do and have fun with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Functions</a:t>
            </a:r>
            <a:endParaRPr lang="en-US" dirty="0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Creative use of Google Maps</a:t>
            </a:r>
          </a:p>
          <a:p>
            <a:pPr lvl="2"/>
            <a:r>
              <a:rPr lang="en-US" dirty="0" err="1" smtClean="0"/>
              <a:t>Pokedex</a:t>
            </a:r>
            <a:r>
              <a:rPr lang="en-US" dirty="0" smtClean="0"/>
              <a:t>: Overlay </a:t>
            </a:r>
            <a:r>
              <a:rPr lang="en-US" dirty="0" err="1" smtClean="0"/>
              <a:t>pokemon</a:t>
            </a:r>
            <a:r>
              <a:rPr lang="en-US" dirty="0" smtClean="0"/>
              <a:t> world onto Google Map</a:t>
            </a:r>
          </a:p>
          <a:p>
            <a:pPr lvl="2"/>
            <a:r>
              <a:rPr lang="en-US" dirty="0" smtClean="0"/>
              <a:t>Google Map itself receives 0 points</a:t>
            </a:r>
          </a:p>
          <a:p>
            <a:pPr lvl="1"/>
            <a:r>
              <a:rPr lang="en-US" dirty="0" smtClean="0"/>
              <a:t>Cellphone App for </a:t>
            </a:r>
            <a:r>
              <a:rPr lang="en-US" dirty="0" err="1" smtClean="0"/>
              <a:t>iOS</a:t>
            </a:r>
            <a:r>
              <a:rPr lang="en-US" dirty="0" smtClean="0"/>
              <a:t>/Android can get you good grade</a:t>
            </a:r>
          </a:p>
          <a:p>
            <a:pPr lvl="1"/>
            <a:r>
              <a:rPr lang="en-US" dirty="0" smtClean="0"/>
              <a:t>Not:</a:t>
            </a:r>
          </a:p>
          <a:p>
            <a:pPr lvl="2"/>
            <a:r>
              <a:rPr lang="en-US" dirty="0" smtClean="0"/>
              <a:t>User-friendly interface</a:t>
            </a:r>
          </a:p>
          <a:p>
            <a:pPr lvl="2"/>
            <a:r>
              <a:rPr lang="en-US" dirty="0" smtClean="0"/>
              <a:t>“I code the site with </a:t>
            </a:r>
            <a:r>
              <a:rPr lang="en-US" dirty="0" err="1" smtClean="0"/>
              <a:t>ajax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Maps does not count</a:t>
            </a:r>
            <a:endParaRPr lang="en-US" dirty="0"/>
          </a:p>
        </p:txBody>
      </p:sp>
      <p:pic>
        <p:nvPicPr>
          <p:cNvPr id="1026" name="Picture 2" descr="Image result for you shall not 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05" y="2514600"/>
            <a:ext cx="5126604" cy="26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Maps does not 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781" y="2489994"/>
            <a:ext cx="4762500" cy="2543175"/>
          </a:xfrm>
        </p:spPr>
      </p:pic>
      <p:sp>
        <p:nvSpPr>
          <p:cNvPr id="5" name="Rectangle 4"/>
          <p:cNvSpPr/>
          <p:nvPr/>
        </p:nvSpPr>
        <p:spPr>
          <a:xfrm>
            <a:off x="152400" y="55626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Seriously… </a:t>
            </a:r>
          </a:p>
          <a:p>
            <a:pPr>
              <a:buNone/>
            </a:pPr>
            <a:r>
              <a:rPr lang="en-US" sz="2000" dirty="0"/>
              <a:t>	Y</a:t>
            </a:r>
            <a:r>
              <a:rPr lang="en-US" sz="2000" dirty="0" smtClean="0"/>
              <a:t>ou can use Google Maps if you want, but it will not count towards the advanced functions requirement.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8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19465" name="Rectangle 2"/>
          <p:cNvSpPr>
            <a:spLocks noChangeArrowheads="1"/>
          </p:cNvSpPr>
          <p:nvPr/>
        </p:nvSpPr>
        <p:spPr bwMode="auto">
          <a:xfrm>
            <a:off x="3124200" y="160020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Access the web app</a:t>
            </a:r>
          </a:p>
          <a:p>
            <a:pPr>
              <a:buFontTx/>
              <a:buNone/>
            </a:pPr>
            <a:r>
              <a:rPr lang="en-US" sz="2000"/>
              <a:t>Example: IE, Firefox, iPhone, Chrome, Android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124200" y="2898775"/>
            <a:ext cx="655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Renders information, generates webpages</a:t>
            </a:r>
          </a:p>
          <a:p>
            <a:pPr>
              <a:buFontTx/>
              <a:buNone/>
            </a:pPr>
            <a:r>
              <a:rPr lang="en-US" sz="2000"/>
              <a:t>Example: HTML, DHTML, XML, Javascript</a:t>
            </a:r>
            <a:endParaRPr lang="en-US" sz="180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124200" y="39751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Manage data access, performs calculations, makes logical decisions</a:t>
            </a:r>
          </a:p>
          <a:p>
            <a:pPr>
              <a:buFontTx/>
              <a:buNone/>
            </a:pPr>
            <a:r>
              <a:rPr lang="en-US" sz="2000"/>
              <a:t>Example: ASP, PHP, Perl</a:t>
            </a:r>
            <a:endParaRPr lang="en-US" sz="180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124200" y="5418138"/>
            <a:ext cx="461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Stores and manages data</a:t>
            </a:r>
          </a:p>
          <a:p>
            <a:pPr>
              <a:buFontTx/>
              <a:buNone/>
            </a:pPr>
            <a:r>
              <a:rPr lang="en-US" sz="2000"/>
              <a:t>Example: MySQL, Oracle</a:t>
            </a:r>
            <a:endParaRPr lang="en-US" sz="1800"/>
          </a:p>
        </p:txBody>
      </p:sp>
      <p:sp>
        <p:nvSpPr>
          <p:cNvPr id="19469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470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471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3124200" y="1600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Application is a website accessible via a web browser:</a:t>
            </a:r>
            <a:endParaRPr lang="en-US" sz="2000"/>
          </a:p>
        </p:txBody>
      </p:sp>
      <p:sp>
        <p:nvSpPr>
          <p:cNvPr id="20490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1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2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494" name="Rectangle 4"/>
          <p:cNvSpPr>
            <a:spLocks noChangeArrowheads="1"/>
          </p:cNvSpPr>
          <p:nvPr/>
        </p:nvSpPr>
        <p:spPr bwMode="auto">
          <a:xfrm>
            <a:off x="457200" y="160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743200"/>
            <a:ext cx="5506984" cy="3159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Use HTML and Javascript to create Web site</a:t>
            </a:r>
            <a:endParaRPr lang="en-US" sz="1800"/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16" y="1740782"/>
            <a:ext cx="5506984" cy="3159125"/>
          </a:xfrm>
          <a:prstGeom prst="rect">
            <a:avLst/>
          </a:prstGeom>
        </p:spPr>
      </p:pic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124200" y="4876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takes a string input and makes a SQL query</a:t>
            </a:r>
            <a:endParaRPr lang="en-US" sz="1800"/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3276600" y="2296563"/>
            <a:ext cx="2057400" cy="446638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4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3124200" y="5602288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processes </a:t>
            </a:r>
            <a:r>
              <a:rPr lang="en-US" dirty="0"/>
              <a:t>the query and returns results</a:t>
            </a:r>
            <a:endParaRPr lang="en-US" sz="1800" dirty="0"/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457200" y="54102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2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3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1735491"/>
            <a:ext cx="5562481" cy="3182584"/>
          </a:xfrm>
          <a:prstGeom prst="rect">
            <a:avLst/>
          </a:prstGeom>
        </p:spPr>
      </p:pic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124200" y="4948238"/>
            <a:ext cx="563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et al., processes the results, i.e., turns database objects into book records</a:t>
            </a:r>
            <a:endParaRPr lang="en-US" sz="1800"/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457200" y="41497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4650899" y="2699280"/>
            <a:ext cx="2740501" cy="2218795"/>
          </a:xfrm>
          <a:prstGeom prst="rect">
            <a:avLst/>
          </a:prstGeom>
          <a:noFill/>
          <a:ln w="317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4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3124200" y="2898775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 and Javascript render the results</a:t>
            </a:r>
            <a:endParaRPr lang="en-US" sz="1800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457200" y="2895600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256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9175"/>
            <a:ext cx="4419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cool projects of the past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Cavanaugh Mail System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www.youtube.com/watch?v=UKZ9U1DCHmo</a:t>
            </a:r>
            <a:endParaRPr lang="en-US" dirty="0" smtClean="0"/>
          </a:p>
          <a:p>
            <a:r>
              <a:rPr lang="en-US" dirty="0" smtClean="0"/>
              <a:t>Weird Algorithm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youtu.be/xQwpQ5qXxdU</a:t>
            </a:r>
            <a:endParaRPr lang="en-US" dirty="0" smtClean="0"/>
          </a:p>
          <a:p>
            <a:r>
              <a:rPr lang="en-US" dirty="0" smtClean="0"/>
              <a:t>ICE </a:t>
            </a:r>
            <a:r>
              <a:rPr lang="en-US" dirty="0" smtClean="0"/>
              <a:t>Cloud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www.youtube.com/watch?v=qgPmbFlXlAs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Eds</a:t>
            </a:r>
            <a:r>
              <a:rPr lang="en-US" dirty="0" smtClean="0"/>
              <a:t> Eatery</a:t>
            </a:r>
          </a:p>
          <a:p>
            <a:pPr lvl="1"/>
            <a:r>
              <a:rPr lang="en-US" dirty="0" smtClean="0">
                <a:hlinkClick r:id="rId6"/>
              </a:rPr>
              <a:t>https://www.youtube.com/watch?v=NOPa8qgm-yI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Pokedex</a:t>
            </a:r>
            <a:r>
              <a:rPr lang="en-US" dirty="0" smtClean="0"/>
              <a:t> 2.0</a:t>
            </a:r>
          </a:p>
          <a:p>
            <a:pPr lvl="1"/>
            <a:r>
              <a:rPr lang="en-US" dirty="0" smtClean="0">
                <a:hlinkClick r:id="rId7"/>
              </a:rPr>
              <a:t>http://www.youtube.com/watch?v=YTYQuESBvbU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Remember that your application can be the next startup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3276600" y="1822450"/>
            <a:ext cx="563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Client displays the results</a:t>
            </a:r>
            <a:endParaRPr lang="en-US" sz="1800"/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457200" y="1635125"/>
            <a:ext cx="2667000" cy="879475"/>
          </a:xfrm>
          <a:prstGeom prst="rect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969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842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69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42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3" name="Up-Down Arrow 3"/>
          <p:cNvSpPr>
            <a:spLocks noChangeArrowheads="1"/>
          </p:cNvSpPr>
          <p:nvPr/>
        </p:nvSpPr>
        <p:spPr bwMode="auto">
          <a:xfrm>
            <a:off x="16002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4" name="Up-Down Arrow 14"/>
          <p:cNvSpPr>
            <a:spLocks noChangeArrowheads="1"/>
          </p:cNvSpPr>
          <p:nvPr/>
        </p:nvSpPr>
        <p:spPr bwMode="auto">
          <a:xfrm>
            <a:off x="16002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5" name="Up-Down Arrow 15"/>
          <p:cNvSpPr>
            <a:spLocks noChangeArrowheads="1"/>
          </p:cNvSpPr>
          <p:nvPr/>
        </p:nvSpPr>
        <p:spPr bwMode="auto">
          <a:xfrm>
            <a:off x="16002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44" y="2895600"/>
            <a:ext cx="5562481" cy="318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990600" y="1635125"/>
            <a:ext cx="6553200" cy="20986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7662" name="Rectangle 19"/>
          <p:cNvSpPr>
            <a:spLocks noChangeArrowheads="1"/>
          </p:cNvSpPr>
          <p:nvPr/>
        </p:nvSpPr>
        <p:spPr bwMode="auto">
          <a:xfrm>
            <a:off x="990600" y="4187825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7663" name="Rectangle 21"/>
          <p:cNvSpPr>
            <a:spLocks noChangeArrowheads="1"/>
          </p:cNvSpPr>
          <p:nvPr/>
        </p:nvSpPr>
        <p:spPr bwMode="auto">
          <a:xfrm>
            <a:off x="1104900" y="17097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7665" name="Rectangle 23"/>
          <p:cNvSpPr>
            <a:spLocks noChangeArrowheads="1"/>
          </p:cNvSpPr>
          <p:nvPr/>
        </p:nvSpPr>
        <p:spPr bwMode="auto">
          <a:xfrm>
            <a:off x="4432300" y="3725863"/>
            <a:ext cx="250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70C0"/>
                </a:solidFill>
              </a:rPr>
              <a:t>Internet</a:t>
            </a:r>
            <a:endParaRPr lang="en-US" sz="1800">
              <a:solidFill>
                <a:srgbClr val="0070C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004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1877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2004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1877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5" name="Up-Down Arrow 3"/>
          <p:cNvSpPr>
            <a:spLocks noChangeArrowheads="1"/>
          </p:cNvSpPr>
          <p:nvPr/>
        </p:nvSpPr>
        <p:spPr bwMode="auto">
          <a:xfrm>
            <a:off x="42037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6" name="Up-Down Arrow 14"/>
          <p:cNvSpPr>
            <a:spLocks noChangeArrowheads="1"/>
          </p:cNvSpPr>
          <p:nvPr/>
        </p:nvSpPr>
        <p:spPr bwMode="auto">
          <a:xfrm>
            <a:off x="42037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7" name="Up-Down Arrow 15"/>
          <p:cNvSpPr>
            <a:spLocks noChangeArrowheads="1"/>
          </p:cNvSpPr>
          <p:nvPr/>
        </p:nvSpPr>
        <p:spPr bwMode="auto">
          <a:xfrm>
            <a:off x="42037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8681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2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3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 smtClean="0"/>
              <a:t>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			</a:t>
            </a:r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990600" y="2895600"/>
            <a:ext cx="7848600" cy="8382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8686" name="Rectangle 21"/>
          <p:cNvSpPr>
            <a:spLocks noChangeArrowheads="1"/>
          </p:cNvSpPr>
          <p:nvPr/>
        </p:nvSpPr>
        <p:spPr bwMode="auto">
          <a:xfrm>
            <a:off x="1095375" y="29718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8687" name="Rectangle 18"/>
          <p:cNvSpPr>
            <a:spLocks noChangeArrowheads="1"/>
          </p:cNvSpPr>
          <p:nvPr/>
        </p:nvSpPr>
        <p:spPr bwMode="auto">
          <a:xfrm>
            <a:off x="5553075" y="3084513"/>
            <a:ext cx="336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HTML, JavaScript, CSS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29705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6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9707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 smtClean="0"/>
              <a:t>	</a:t>
            </a:r>
            <a:r>
              <a:rPr lang="en-US" sz="2800" dirty="0"/>
              <a:t>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		</a:t>
            </a:r>
          </a:p>
        </p:txBody>
      </p:sp>
      <p:sp>
        <p:nvSpPr>
          <p:cNvPr id="29709" name="Rectangle 19"/>
          <p:cNvSpPr>
            <a:spLocks noChangeArrowheads="1"/>
          </p:cNvSpPr>
          <p:nvPr/>
        </p:nvSpPr>
        <p:spPr bwMode="auto">
          <a:xfrm>
            <a:off x="990600" y="4187825"/>
            <a:ext cx="7772400" cy="7651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710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5553075" y="43386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PHP, ASP, Python, Java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0729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0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0731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 smtClean="0"/>
              <a:t>How to implement a Web application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			</a:t>
            </a:r>
          </a:p>
        </p:txBody>
      </p:sp>
      <p:sp>
        <p:nvSpPr>
          <p:cNvPr id="30733" name="Rectangle 19"/>
          <p:cNvSpPr>
            <a:spLocks noChangeArrowheads="1"/>
          </p:cNvSpPr>
          <p:nvPr/>
        </p:nvSpPr>
        <p:spPr bwMode="auto">
          <a:xfrm>
            <a:off x="990600" y="4187825"/>
            <a:ext cx="6553200" cy="2098675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734" name="Rectangle 22"/>
          <p:cNvSpPr>
            <a:spLocks noChangeArrowheads="1"/>
          </p:cNvSpPr>
          <p:nvPr/>
        </p:nvSpPr>
        <p:spPr bwMode="auto">
          <a:xfrm>
            <a:off x="1104900" y="42624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4343400" y="376713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/>
              <a:t>LAMP – </a:t>
            </a:r>
            <a:r>
              <a:rPr lang="en-US" sz="2000"/>
              <a:t>Linux, Apache, MySQL, PHP</a:t>
            </a:r>
            <a:endParaRPr lang="en-US" sz="1600"/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5562600" y="43449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Web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5562600" y="56022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DB 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Framework:</a:t>
            </a:r>
          </a:p>
          <a:p>
            <a:pPr lvl="1"/>
            <a:r>
              <a:rPr lang="en-US" dirty="0" smtClean="0"/>
              <a:t>LAMP</a:t>
            </a:r>
          </a:p>
          <a:p>
            <a:pPr lvl="1"/>
            <a:r>
              <a:rPr lang="en-US" dirty="0" smtClean="0"/>
              <a:t>Client side:</a:t>
            </a:r>
          </a:p>
          <a:p>
            <a:pPr lvl="2"/>
            <a:r>
              <a:rPr lang="en-US" dirty="0" smtClean="0"/>
              <a:t>Examples: CSS, Flash, HTML, DHTML, </a:t>
            </a:r>
            <a:r>
              <a:rPr lang="en-US" dirty="0" err="1" smtClean="0"/>
              <a:t>Javascipt</a:t>
            </a:r>
            <a:endParaRPr lang="en-US" dirty="0" smtClean="0"/>
          </a:p>
          <a:p>
            <a:pPr lvl="1"/>
            <a:r>
              <a:rPr lang="en-US" dirty="0" smtClean="0"/>
              <a:t>Server side:</a:t>
            </a:r>
          </a:p>
          <a:p>
            <a:pPr lvl="2"/>
            <a:r>
              <a:rPr lang="en-US" dirty="0" smtClean="0"/>
              <a:t>Examples: ASP, Java, Perl, PHP, Python, Ruby</a:t>
            </a:r>
          </a:p>
          <a:p>
            <a:pPr lvl="1"/>
            <a:r>
              <a:rPr lang="en-US" dirty="0" smtClean="0"/>
              <a:t>Web server:</a:t>
            </a:r>
          </a:p>
          <a:p>
            <a:pPr lvl="2"/>
            <a:r>
              <a:rPr lang="en-US" dirty="0" smtClean="0"/>
              <a:t>Examples: Apache, Tomcat</a:t>
            </a:r>
          </a:p>
          <a:p>
            <a:pPr lvl="1"/>
            <a:r>
              <a:rPr lang="en-US" dirty="0" smtClean="0"/>
              <a:t>Database:</a:t>
            </a:r>
          </a:p>
          <a:p>
            <a:pPr lvl="2"/>
            <a:r>
              <a:rPr lang="en-US" dirty="0" smtClean="0"/>
              <a:t>Examples: MySQL, Oracle, </a:t>
            </a:r>
            <a:r>
              <a:rPr lang="en-US" dirty="0" err="1" smtClean="0"/>
              <a:t>Postgres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tools for building web </a:t>
            </a:r>
            <a:r>
              <a:rPr lang="en-US" dirty="0" smtClean="0"/>
              <a:t>apps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3111500" y="1709738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Client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098800" y="2971800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Presentation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111500" y="42322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Logic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098800" y="5489575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/>
              <a:t>Database</a:t>
            </a:r>
          </a:p>
        </p:txBody>
      </p:sp>
      <p:sp>
        <p:nvSpPr>
          <p:cNvPr id="33801" name="Up-Down Arrow 3"/>
          <p:cNvSpPr>
            <a:spLocks noChangeArrowheads="1"/>
          </p:cNvSpPr>
          <p:nvPr/>
        </p:nvSpPr>
        <p:spPr bwMode="auto">
          <a:xfrm>
            <a:off x="4114800" y="24796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2" name="Up-Down Arrow 14"/>
          <p:cNvSpPr>
            <a:spLocks noChangeArrowheads="1"/>
          </p:cNvSpPr>
          <p:nvPr/>
        </p:nvSpPr>
        <p:spPr bwMode="auto">
          <a:xfrm>
            <a:off x="4114800" y="3733800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3" name="Up-Down Arrow 15"/>
          <p:cNvSpPr>
            <a:spLocks noChangeArrowheads="1"/>
          </p:cNvSpPr>
          <p:nvPr/>
        </p:nvSpPr>
        <p:spPr bwMode="auto">
          <a:xfrm>
            <a:off x="4114800" y="4994275"/>
            <a:ext cx="165100" cy="415925"/>
          </a:xfrm>
          <a:prstGeom prst="upDownArrow">
            <a:avLst>
              <a:gd name="adj1" fmla="val 50000"/>
              <a:gd name="adj2" fmla="val 50046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9906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dirty="0" smtClean="0"/>
              <a:t>We will help you with project tutorials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			</a:t>
            </a:r>
          </a:p>
        </p:txBody>
      </p:sp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990600" y="2930525"/>
            <a:ext cx="4648200" cy="164465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990600" y="4598988"/>
            <a:ext cx="4648200" cy="1676400"/>
          </a:xfrm>
          <a:prstGeom prst="rect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807" name="Rectangle 21"/>
          <p:cNvSpPr>
            <a:spLocks noChangeArrowheads="1"/>
          </p:cNvSpPr>
          <p:nvPr/>
        </p:nvSpPr>
        <p:spPr bwMode="auto">
          <a:xfrm>
            <a:off x="1104900" y="3005138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Client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3808" name="Rectangle 22"/>
          <p:cNvSpPr>
            <a:spLocks noChangeArrowheads="1"/>
          </p:cNvSpPr>
          <p:nvPr/>
        </p:nvSpPr>
        <p:spPr bwMode="auto">
          <a:xfrm>
            <a:off x="1100138" y="4684713"/>
            <a:ext cx="1028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Server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5791200" y="520541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DB Programming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5791200" y="35004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Web Programming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tips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Projects page on the Webpage to get started</a:t>
            </a:r>
          </a:p>
          <a:p>
            <a:r>
              <a:rPr lang="en-US" dirty="0" smtClean="0"/>
              <a:t>I have provided development environment</a:t>
            </a:r>
          </a:p>
          <a:p>
            <a:pPr lvl="1"/>
            <a:r>
              <a:rPr lang="en-US" dirty="0" smtClean="0"/>
              <a:t>Database: MySQL</a:t>
            </a:r>
          </a:p>
          <a:p>
            <a:pPr lvl="1"/>
            <a:r>
              <a:rPr lang="en-US" dirty="0" smtClean="0"/>
              <a:t>Web server: Apache</a:t>
            </a:r>
          </a:p>
          <a:p>
            <a:r>
              <a:rPr lang="en-US" dirty="0" smtClean="0"/>
              <a:t>Start early</a:t>
            </a:r>
          </a:p>
          <a:p>
            <a:pPr lvl="1"/>
            <a:r>
              <a:rPr lang="en-US" dirty="0" smtClean="0"/>
              <a:t>Unexpected issues</a:t>
            </a:r>
          </a:p>
          <a:p>
            <a:pPr lvl="1"/>
            <a:r>
              <a:rPr lang="en-US" dirty="0" smtClean="0"/>
              <a:t>Form groups now</a:t>
            </a:r>
          </a:p>
          <a:p>
            <a:r>
              <a:rPr lang="en-US" dirty="0" smtClean="0"/>
              <a:t>Have a questions? Problem forming group?</a:t>
            </a:r>
          </a:p>
          <a:p>
            <a:pPr lvl="1"/>
            <a:r>
              <a:rPr lang="en-US" dirty="0" smtClean="0"/>
              <a:t>Post to Canvas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interesting project ideas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Academic:</a:t>
            </a:r>
          </a:p>
          <a:p>
            <a:pPr lvl="1"/>
            <a:r>
              <a:rPr lang="en-US" smtClean="0"/>
              <a:t>Course material search, project partner search , …</a:t>
            </a:r>
          </a:p>
          <a:p>
            <a:r>
              <a:rPr lang="en-US" smtClean="0"/>
              <a:t>Entertainment:</a:t>
            </a:r>
          </a:p>
          <a:p>
            <a:pPr lvl="1"/>
            <a:r>
              <a:rPr lang="en-US" smtClean="0"/>
              <a:t>Book recommendation, music/playlist sharing, fantasy football analysis, ….</a:t>
            </a:r>
          </a:p>
          <a:p>
            <a:r>
              <a:rPr lang="en-US" smtClean="0"/>
              <a:t>Productivity systems:</a:t>
            </a:r>
          </a:p>
          <a:p>
            <a:pPr lvl="1"/>
            <a:r>
              <a:rPr lang="en-US" smtClean="0"/>
              <a:t>Task management, human resource management, …</a:t>
            </a:r>
          </a:p>
          <a:p>
            <a:r>
              <a:rPr lang="en-US" smtClean="0"/>
              <a:t>Healthcare:</a:t>
            </a:r>
          </a:p>
          <a:p>
            <a:pPr lvl="1"/>
            <a:r>
              <a:rPr lang="en-US" smtClean="0"/>
              <a:t>Physician recommendation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interesting project ideas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Social Media:</a:t>
            </a:r>
          </a:p>
          <a:p>
            <a:pPr lvl="1"/>
            <a:r>
              <a:rPr lang="en-US" smtClean="0"/>
              <a:t>DevianArt/Facebook mashup , …</a:t>
            </a:r>
          </a:p>
          <a:p>
            <a:r>
              <a:rPr lang="en-US" smtClean="0"/>
              <a:t>Others:</a:t>
            </a:r>
          </a:p>
          <a:p>
            <a:pPr lvl="1"/>
            <a:r>
              <a:rPr lang="en-US" smtClean="0"/>
              <a:t>Stocks, weather tracking, ….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your crazy idea?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</a:t>
            </a:r>
            <a:r>
              <a:rPr lang="en-US" dirty="0" smtClean="0"/>
              <a:t>2022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 smtClean="0"/>
              <a:t>StudyBuddy</a:t>
            </a:r>
            <a:endParaRPr lang="en-US" dirty="0" smtClean="0"/>
          </a:p>
          <a:p>
            <a:pPr fontAlgn="t"/>
            <a:r>
              <a:rPr lang="en-US" dirty="0" smtClean="0"/>
              <a:t>Volo (I Fly)</a:t>
            </a:r>
            <a:endParaRPr lang="en-US" dirty="0"/>
          </a:p>
          <a:p>
            <a:pPr fontAlgn="t"/>
            <a:r>
              <a:rPr lang="en-US" dirty="0" err="1" smtClean="0"/>
              <a:t>HesHelpers</a:t>
            </a:r>
            <a:endParaRPr lang="en-US" dirty="0"/>
          </a:p>
          <a:p>
            <a:pPr fontAlgn="t"/>
            <a:r>
              <a:rPr lang="en-US" dirty="0" smtClean="0">
                <a:effectLst/>
              </a:rPr>
              <a:t>Weird Algorithm</a:t>
            </a:r>
            <a:endParaRPr lang="en-US" dirty="0" smtClean="0">
              <a:effectLst/>
            </a:endParaRPr>
          </a:p>
          <a:p>
            <a:pPr fontAlgn="t"/>
            <a:r>
              <a:rPr lang="en-US" dirty="0" smtClean="0"/>
              <a:t>SQL Squad</a:t>
            </a:r>
            <a:endParaRPr lang="en-US" dirty="0"/>
          </a:p>
          <a:p>
            <a:pPr fontAlgn="t"/>
            <a:r>
              <a:rPr lang="en-US" dirty="0" err="1" smtClean="0"/>
              <a:t>Spanky’s</a:t>
            </a:r>
            <a:endParaRPr lang="en-US" dirty="0"/>
          </a:p>
          <a:p>
            <a:pPr fontAlgn="t"/>
            <a:r>
              <a:rPr lang="en-US" dirty="0" err="1" smtClean="0"/>
              <a:t>UBalance</a:t>
            </a:r>
            <a:endParaRPr lang="en-US" dirty="0"/>
          </a:p>
          <a:p>
            <a:pPr fontAlgn="t"/>
            <a:r>
              <a:rPr lang="en-US" dirty="0" smtClean="0"/>
              <a:t>Audio Odyssey</a:t>
            </a:r>
            <a:endParaRPr lang="en-US" dirty="0"/>
          </a:p>
          <a:p>
            <a:pPr fontAlgn="t"/>
            <a:r>
              <a:rPr lang="en-US" dirty="0" err="1" smtClean="0"/>
              <a:t>BetsButStocks</a:t>
            </a:r>
            <a:endParaRPr lang="en-US" dirty="0"/>
          </a:p>
          <a:p>
            <a:pPr fontAlgn="t"/>
            <a:r>
              <a:rPr lang="en-US" dirty="0" smtClean="0"/>
              <a:t>IMND</a:t>
            </a:r>
            <a:endParaRPr lang="en-US" dirty="0"/>
          </a:p>
          <a:p>
            <a:pPr fontAlgn="t"/>
            <a:r>
              <a:rPr lang="en-US" dirty="0" err="1" smtClean="0"/>
              <a:t>DatabaseD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</a:t>
            </a:r>
            <a:r>
              <a:rPr lang="en-US" dirty="0" smtClean="0"/>
              <a:t>2022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dirty="0" err="1" smtClean="0"/>
              <a:t>BoutsMart</a:t>
            </a:r>
            <a:endParaRPr lang="en-US" dirty="0" smtClean="0"/>
          </a:p>
          <a:p>
            <a:pPr fontAlgn="t"/>
            <a:r>
              <a:rPr lang="en-US" dirty="0" err="1" smtClean="0"/>
              <a:t>MUSaIC</a:t>
            </a:r>
            <a:endParaRPr lang="en-US" dirty="0"/>
          </a:p>
          <a:p>
            <a:pPr fontAlgn="t"/>
            <a:r>
              <a:rPr lang="en-US" dirty="0" err="1" smtClean="0"/>
              <a:t>Grillemasters</a:t>
            </a:r>
            <a:endParaRPr lang="en-US" dirty="0"/>
          </a:p>
          <a:p>
            <a:pPr fontAlgn="t"/>
            <a:r>
              <a:rPr lang="en-US" dirty="0" err="1" smtClean="0">
                <a:effectLst/>
              </a:rPr>
              <a:t>NDEats</a:t>
            </a:r>
            <a:endParaRPr lang="en-US" dirty="0" smtClean="0">
              <a:effectLst/>
            </a:endParaRPr>
          </a:p>
          <a:p>
            <a:pPr fontAlgn="t"/>
            <a:r>
              <a:rPr lang="en-US" dirty="0" smtClean="0"/>
              <a:t>Beverage Buddy</a:t>
            </a:r>
            <a:endParaRPr lang="en-US" dirty="0"/>
          </a:p>
          <a:p>
            <a:pPr fontAlgn="t"/>
            <a:r>
              <a:rPr lang="en-US" dirty="0" smtClean="0"/>
              <a:t>Cultivate</a:t>
            </a:r>
            <a:endParaRPr lang="en-US" dirty="0"/>
          </a:p>
          <a:p>
            <a:pPr fontAlgn="t"/>
            <a:r>
              <a:rPr lang="en-US" dirty="0" err="1" smtClean="0"/>
              <a:t>ZeeFood</a:t>
            </a:r>
            <a:endParaRPr lang="en-US" dirty="0"/>
          </a:p>
          <a:p>
            <a:pPr fontAlgn="t"/>
            <a:r>
              <a:rPr lang="en-US" dirty="0" err="1" smtClean="0"/>
              <a:t>ScreenKings</a:t>
            </a:r>
            <a:endParaRPr lang="en-US" dirty="0"/>
          </a:p>
          <a:p>
            <a:pPr fontAlgn="t"/>
            <a:r>
              <a:rPr lang="en-US" dirty="0" smtClean="0">
                <a:effectLst/>
              </a:rPr>
              <a:t>La </a:t>
            </a:r>
            <a:r>
              <a:rPr lang="en-US" dirty="0" err="1" smtClean="0">
                <a:effectLst/>
              </a:rPr>
              <a:t>Musica</a:t>
            </a:r>
            <a:endParaRPr lang="en-US" dirty="0"/>
          </a:p>
          <a:p>
            <a:pPr fontAlgn="t"/>
            <a:r>
              <a:rPr lang="en-US" dirty="0" err="1" smtClean="0"/>
              <a:t>bacND</a:t>
            </a:r>
            <a:endParaRPr lang="en-US" dirty="0"/>
          </a:p>
          <a:p>
            <a:pPr fontAlgn="t"/>
            <a:r>
              <a:rPr lang="en-US" dirty="0" err="1" smtClean="0"/>
              <a:t>TravelFrieND</a:t>
            </a:r>
            <a:endParaRPr lang="en-US" dirty="0" smtClean="0"/>
          </a:p>
          <a:p>
            <a:pPr fontAlgn="t"/>
            <a:r>
              <a:rPr lang="en-US" dirty="0" smtClean="0"/>
              <a:t>SNATA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2021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smtClean="0"/>
              <a:t>Whish List</a:t>
            </a:r>
          </a:p>
          <a:p>
            <a:pPr fontAlgn="t"/>
            <a:r>
              <a:rPr lang="en-US" dirty="0" smtClean="0"/>
              <a:t>Rational (Food Cart)</a:t>
            </a:r>
            <a:endParaRPr lang="en-US" dirty="0"/>
          </a:p>
          <a:p>
            <a:pPr fontAlgn="t"/>
            <a:r>
              <a:rPr lang="en-US" dirty="0" smtClean="0"/>
              <a:t>Multimember DJ</a:t>
            </a:r>
            <a:endParaRPr lang="en-US" dirty="0"/>
          </a:p>
          <a:p>
            <a:pPr fontAlgn="t"/>
            <a:r>
              <a:rPr lang="en-US" dirty="0" err="1" smtClean="0">
                <a:effectLst/>
              </a:rPr>
              <a:t>Grocerize</a:t>
            </a:r>
            <a:endParaRPr lang="en-US" dirty="0" smtClean="0">
              <a:effectLst/>
            </a:endParaRPr>
          </a:p>
          <a:p>
            <a:pPr fontAlgn="t"/>
            <a:r>
              <a:rPr lang="en-US" dirty="0" err="1" smtClean="0"/>
              <a:t>GameOn</a:t>
            </a:r>
            <a:r>
              <a:rPr lang="en-US" dirty="0" smtClean="0"/>
              <a:t> (Intramural Sports)</a:t>
            </a:r>
            <a:endParaRPr lang="en-US" dirty="0"/>
          </a:p>
          <a:p>
            <a:pPr fontAlgn="t"/>
            <a:r>
              <a:rPr lang="en-US" dirty="0" smtClean="0"/>
              <a:t>Music++</a:t>
            </a:r>
            <a:endParaRPr lang="en-US" dirty="0"/>
          </a:p>
          <a:p>
            <a:pPr fontAlgn="t"/>
            <a:r>
              <a:rPr lang="en-US" dirty="0" err="1" smtClean="0"/>
              <a:t>ScareBnB</a:t>
            </a:r>
            <a:endParaRPr lang="en-US" dirty="0"/>
          </a:p>
          <a:p>
            <a:pPr fontAlgn="t"/>
            <a:r>
              <a:rPr lang="en-US" dirty="0" err="1" smtClean="0"/>
              <a:t>PawPatrol</a:t>
            </a:r>
            <a:endParaRPr lang="en-US" dirty="0"/>
          </a:p>
          <a:p>
            <a:pPr fontAlgn="t"/>
            <a:r>
              <a:rPr lang="en-US" dirty="0" err="1" smtClean="0"/>
              <a:t>BarteNDr</a:t>
            </a:r>
            <a:endParaRPr lang="en-US" dirty="0"/>
          </a:p>
          <a:p>
            <a:pPr fontAlgn="t"/>
            <a:r>
              <a:rPr lang="en-US" dirty="0" err="1" smtClean="0"/>
              <a:t>BetterSports</a:t>
            </a:r>
            <a:endParaRPr lang="en-US" dirty="0"/>
          </a:p>
          <a:p>
            <a:pPr fontAlgn="t"/>
            <a:r>
              <a:rPr lang="en-US" dirty="0" smtClean="0"/>
              <a:t>ND Football Analytics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2021 projects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/>
          </a:bodyPr>
          <a:lstStyle/>
          <a:p>
            <a:pPr fontAlgn="t"/>
            <a:r>
              <a:rPr lang="en-US" dirty="0" err="1" smtClean="0"/>
              <a:t>TreNDy</a:t>
            </a:r>
            <a:endParaRPr lang="en-US" dirty="0" smtClean="0"/>
          </a:p>
          <a:p>
            <a:pPr fontAlgn="t"/>
            <a:r>
              <a:rPr lang="en-US" dirty="0" smtClean="0"/>
              <a:t>Pollution Detector</a:t>
            </a:r>
            <a:endParaRPr lang="en-US" dirty="0"/>
          </a:p>
          <a:p>
            <a:pPr fontAlgn="t"/>
            <a:r>
              <a:rPr lang="en-US" dirty="0" smtClean="0"/>
              <a:t>Social Media Political Aggregator</a:t>
            </a:r>
            <a:endParaRPr lang="en-US" dirty="0"/>
          </a:p>
          <a:p>
            <a:pPr fontAlgn="t"/>
            <a:r>
              <a:rPr lang="en-US" dirty="0" smtClean="0">
                <a:effectLst/>
              </a:rPr>
              <a:t>Microbe Enrichment DB</a:t>
            </a:r>
          </a:p>
          <a:p>
            <a:pPr fontAlgn="t"/>
            <a:r>
              <a:rPr lang="en-US" dirty="0" smtClean="0"/>
              <a:t>F00dies</a:t>
            </a:r>
            <a:endParaRPr lang="en-US" dirty="0"/>
          </a:p>
          <a:p>
            <a:pPr fontAlgn="t"/>
            <a:r>
              <a:rPr lang="en-US" dirty="0" err="1" smtClean="0"/>
              <a:t>PathToTheParks</a:t>
            </a:r>
            <a:endParaRPr lang="en-US" dirty="0"/>
          </a:p>
          <a:p>
            <a:pPr fontAlgn="t"/>
            <a:r>
              <a:rPr lang="en-US" dirty="0" err="1" smtClean="0"/>
              <a:t>CaffControl</a:t>
            </a:r>
            <a:endParaRPr lang="en-US" dirty="0"/>
          </a:p>
          <a:p>
            <a:pPr fontAlgn="t"/>
            <a:r>
              <a:rPr lang="en-US" dirty="0" err="1" smtClean="0"/>
              <a:t>DanceDateFinder</a:t>
            </a:r>
            <a:endParaRPr lang="en-US" dirty="0"/>
          </a:p>
          <a:p>
            <a:pPr fontAlgn="t"/>
            <a:r>
              <a:rPr lang="en-US" dirty="0" err="1" smtClean="0">
                <a:effectLst/>
              </a:rPr>
              <a:t>SiggyZa</a:t>
            </a:r>
            <a:r>
              <a:rPr lang="en-US" dirty="0" smtClean="0">
                <a:effectLst/>
              </a:rPr>
              <a:t> (Siegfried Piazza Ordering)</a:t>
            </a:r>
            <a:endParaRPr lang="en-US" dirty="0"/>
          </a:p>
          <a:p>
            <a:pPr fontAlgn="t"/>
            <a:r>
              <a:rPr lang="en-US" dirty="0" err="1" smtClean="0"/>
              <a:t>DonationDiscovery</a:t>
            </a:r>
            <a:endParaRPr lang="en-US" dirty="0"/>
          </a:p>
          <a:p>
            <a:pPr fontAlgn="t"/>
            <a:r>
              <a:rPr lang="en-US" dirty="0" err="1" smtClean="0"/>
              <a:t>StoryLine</a:t>
            </a:r>
            <a:endParaRPr lang="en-US" dirty="0"/>
          </a:p>
          <a:p>
            <a:pPr fontAlgn="t"/>
            <a:endParaRPr lang="en-US" dirty="0"/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24540</TotalTime>
  <Words>1324</Words>
  <Application>Microsoft Office PowerPoint</Application>
  <PresentationFormat>On-screen Show (4:3)</PresentationFormat>
  <Paragraphs>351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Calisto MT</vt:lpstr>
      <vt:lpstr>Times New Roman</vt:lpstr>
      <vt:lpstr>Trebuchet MS</vt:lpstr>
      <vt:lpstr>Wingdings 2</vt:lpstr>
      <vt:lpstr>Slate</vt:lpstr>
      <vt:lpstr>Application Oriented Project Building a Database-Driven Web-based Information system </vt:lpstr>
      <vt:lpstr>The most important slide</vt:lpstr>
      <vt:lpstr>What are some cool projects of the past?</vt:lpstr>
      <vt:lpstr>Some other interesting project ideas?</vt:lpstr>
      <vt:lpstr>Some other interesting project ideas?</vt:lpstr>
      <vt:lpstr>Fall 2022 projects</vt:lpstr>
      <vt:lpstr>Fall 2022 projects</vt:lpstr>
      <vt:lpstr>Fall 2021 projects</vt:lpstr>
      <vt:lpstr>Fall 2021 projects</vt:lpstr>
      <vt:lpstr>Fall 2020 projects</vt:lpstr>
      <vt:lpstr>Fall 2020 projects</vt:lpstr>
      <vt:lpstr>Our expectation for projects:  STAGES</vt:lpstr>
      <vt:lpstr>Our expectation for projects: GRADING</vt:lpstr>
      <vt:lpstr>Our expectation for projects: GRADING </vt:lpstr>
      <vt:lpstr>Some other cool projects in the past?</vt:lpstr>
      <vt:lpstr>Project requirements:</vt:lpstr>
      <vt:lpstr>Data requirements</vt:lpstr>
      <vt:lpstr>Project requirements</vt:lpstr>
      <vt:lpstr>Advanced Functions</vt:lpstr>
      <vt:lpstr>Advanced Functions</vt:lpstr>
      <vt:lpstr>Google Maps does not count</vt:lpstr>
      <vt:lpstr>Google Maps does not 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tools for building web apps</vt:lpstr>
      <vt:lpstr>PowerPoint Presentation</vt:lpstr>
      <vt:lpstr>Project tips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 Systems</dc:title>
  <dc:creator>cse</dc:creator>
  <cp:lastModifiedBy>Tim Weninger</cp:lastModifiedBy>
  <cp:revision>508</cp:revision>
  <cp:lastPrinted>2012-06-04T15:16:46Z</cp:lastPrinted>
  <dcterms:created xsi:type="dcterms:W3CDTF">1998-01-01T22:48:26Z</dcterms:created>
  <dcterms:modified xsi:type="dcterms:W3CDTF">2023-08-28T21:10:48Z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95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alon@cs.washington.edu</vt:lpwstr>
  </property>
  <property fmtid="{D5CDD505-2E9C-101B-9397-08002B2CF9AE}" pid="8" name="HomePage">
    <vt:lpwstr>http://www.cs.washington.edu/homes/alon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G:\taweb\lectures\lecture1\lecture1\</vt:lpwstr>
  </property>
</Properties>
</file>