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3" r:id="rId1"/>
  </p:sldMasterIdLst>
  <p:notesMasterIdLst>
    <p:notesMasterId r:id="rId39"/>
  </p:notesMasterIdLst>
  <p:handoutMasterIdLst>
    <p:handoutMasterId r:id="rId40"/>
  </p:handoutMasterIdLst>
  <p:sldIdLst>
    <p:sldId id="799" r:id="rId2"/>
    <p:sldId id="800" r:id="rId3"/>
    <p:sldId id="801" r:id="rId4"/>
    <p:sldId id="802" r:id="rId5"/>
    <p:sldId id="803" r:id="rId6"/>
    <p:sldId id="848" r:id="rId7"/>
    <p:sldId id="849" r:id="rId8"/>
    <p:sldId id="845" r:id="rId9"/>
    <p:sldId id="846" r:id="rId10"/>
    <p:sldId id="843" r:id="rId11"/>
    <p:sldId id="844" r:id="rId12"/>
    <p:sldId id="804" r:id="rId13"/>
    <p:sldId id="805" r:id="rId14"/>
    <p:sldId id="806" r:id="rId15"/>
    <p:sldId id="807" r:id="rId16"/>
    <p:sldId id="808" r:id="rId17"/>
    <p:sldId id="847" r:id="rId18"/>
    <p:sldId id="809" r:id="rId19"/>
    <p:sldId id="810" r:id="rId20"/>
    <p:sldId id="811" r:id="rId21"/>
    <p:sldId id="832" r:id="rId22"/>
    <p:sldId id="835" r:id="rId23"/>
    <p:sldId id="814" r:id="rId24"/>
    <p:sldId id="815" r:id="rId25"/>
    <p:sldId id="816" r:id="rId26"/>
    <p:sldId id="817" r:id="rId27"/>
    <p:sldId id="818" r:id="rId28"/>
    <p:sldId id="819" r:id="rId29"/>
    <p:sldId id="820" r:id="rId30"/>
    <p:sldId id="821" r:id="rId31"/>
    <p:sldId id="822" r:id="rId32"/>
    <p:sldId id="824" r:id="rId33"/>
    <p:sldId id="823" r:id="rId34"/>
    <p:sldId id="825" r:id="rId35"/>
    <p:sldId id="827" r:id="rId36"/>
    <p:sldId id="828" r:id="rId37"/>
    <p:sldId id="829" r:id="rId38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6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0099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 autoAdjust="0"/>
    <p:restoredTop sz="88515" autoAdjust="0"/>
  </p:normalViewPr>
  <p:slideViewPr>
    <p:cSldViewPr>
      <p:cViewPr varScale="1">
        <p:scale>
          <a:sx n="90" d="100"/>
          <a:sy n="90" d="100"/>
        </p:scale>
        <p:origin x="1168" y="60"/>
      </p:cViewPr>
      <p:guideLst>
        <p:guide orient="horz" pos="326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5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10" tIns="46105" rIns="92210" bIns="46105" numCol="1" anchor="t" anchorCtr="0" compatLnSpc="1">
            <a:prstTxWarp prst="textNoShape">
              <a:avLst/>
            </a:prstTxWarp>
          </a:bodyPr>
          <a:lstStyle>
            <a:lvl1pPr defTabSz="921669">
              <a:spcBef>
                <a:spcPct val="0"/>
              </a:spcBef>
              <a:buFontTx/>
              <a:buNone/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10" tIns="46105" rIns="92210" bIns="46105" numCol="1" anchor="t" anchorCtr="0" compatLnSpc="1">
            <a:prstTxWarp prst="textNoShape">
              <a:avLst/>
            </a:prstTxWarp>
          </a:bodyPr>
          <a:lstStyle>
            <a:lvl1pPr algn="r" defTabSz="921669">
              <a:spcBef>
                <a:spcPct val="0"/>
              </a:spcBef>
              <a:buFontTx/>
              <a:buNone/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10" tIns="46105" rIns="92210" bIns="46105" numCol="1" anchor="b" anchorCtr="0" compatLnSpc="1">
            <a:prstTxWarp prst="textNoShape">
              <a:avLst/>
            </a:prstTxWarp>
          </a:bodyPr>
          <a:lstStyle>
            <a:lvl1pPr defTabSz="921669">
              <a:spcBef>
                <a:spcPct val="0"/>
              </a:spcBef>
              <a:buFontTx/>
              <a:buNone/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2850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10" tIns="46105" rIns="92210" bIns="46105" numCol="1" anchor="b" anchorCtr="0" compatLnSpc="1">
            <a:prstTxWarp prst="textNoShape">
              <a:avLst/>
            </a:prstTxWarp>
          </a:bodyPr>
          <a:lstStyle>
            <a:lvl1pPr algn="r" defTabSz="920750">
              <a:spcBef>
                <a:spcPct val="0"/>
              </a:spcBef>
              <a:buFontTx/>
              <a:buNone/>
              <a:defRPr sz="1100"/>
            </a:lvl1pPr>
          </a:lstStyle>
          <a:p>
            <a:fld id="{8DE6E39F-CEC5-419A-A68F-48B6A3FFE7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697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10" tIns="46105" rIns="92210" bIns="46105" numCol="1" anchor="t" anchorCtr="0" compatLnSpc="1">
            <a:prstTxWarp prst="textNoShape">
              <a:avLst/>
            </a:prstTxWarp>
          </a:bodyPr>
          <a:lstStyle>
            <a:lvl1pPr defTabSz="921669">
              <a:spcBef>
                <a:spcPct val="0"/>
              </a:spcBef>
              <a:buFontTx/>
              <a:buNone/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10" tIns="46105" rIns="92210" bIns="46105" numCol="1" anchor="t" anchorCtr="0" compatLnSpc="1">
            <a:prstTxWarp prst="textNoShape">
              <a:avLst/>
            </a:prstTxWarp>
          </a:bodyPr>
          <a:lstStyle>
            <a:lvl1pPr algn="r" defTabSz="921669">
              <a:spcBef>
                <a:spcPct val="0"/>
              </a:spcBef>
              <a:buFontTx/>
              <a:buNone/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8500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4838"/>
            <a:ext cx="5486400" cy="418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10" tIns="46105" rIns="92210" bIns="461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10" tIns="46105" rIns="92210" bIns="46105" numCol="1" anchor="b" anchorCtr="0" compatLnSpc="1">
            <a:prstTxWarp prst="textNoShape">
              <a:avLst/>
            </a:prstTxWarp>
          </a:bodyPr>
          <a:lstStyle>
            <a:lvl1pPr defTabSz="921669">
              <a:spcBef>
                <a:spcPct val="0"/>
              </a:spcBef>
              <a:buFontTx/>
              <a:buNone/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31263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10" tIns="46105" rIns="92210" bIns="46105" numCol="1" anchor="b" anchorCtr="0" compatLnSpc="1">
            <a:prstTxWarp prst="textNoShape">
              <a:avLst/>
            </a:prstTxWarp>
          </a:bodyPr>
          <a:lstStyle>
            <a:lvl1pPr algn="r" defTabSz="920750">
              <a:spcBef>
                <a:spcPct val="0"/>
              </a:spcBef>
              <a:buFontTx/>
              <a:buNone/>
              <a:defRPr sz="1100"/>
            </a:lvl1pPr>
          </a:lstStyle>
          <a:p>
            <a:fld id="{8D6903E3-D5FB-4D97-BDCA-4CB2F78060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867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37C815E-D411-4047-AEC1-6FD915A1D960}" type="slidenum">
              <a:rPr lang="en-US" sz="1100"/>
              <a:pPr/>
              <a:t>1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7662222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DAADD50-53C5-4287-8BC2-9C3DD4168750}" type="slidenum">
              <a:rPr lang="en-US" sz="1100"/>
              <a:pPr/>
              <a:t>16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42043496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17EA6C4-D50F-4374-AE3B-EB0329F59D8E}" type="slidenum">
              <a:rPr lang="en-US" sz="1100"/>
              <a:pPr/>
              <a:t>17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18697913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17EA6C4-D50F-4374-AE3B-EB0329F59D8E}" type="slidenum">
              <a:rPr lang="en-US" sz="1100"/>
              <a:pPr/>
              <a:t>18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22365020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4AE2F80-3AE1-4F40-809F-B137C88E789E}" type="slidenum">
              <a:rPr lang="en-US" sz="1100"/>
              <a:pPr/>
              <a:t>19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31132677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A6EED77-A91F-4D8A-935A-19EA5A24AA8F}" type="slidenum">
              <a:rPr lang="en-US" sz="1100"/>
              <a:pPr/>
              <a:t>20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11247370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5344C73-078B-4683-8AE4-1B0971F500FA}" type="slidenum">
              <a:rPr lang="en-US" sz="1100"/>
              <a:pPr/>
              <a:t>23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35548724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30F259F-EB0B-4382-96F3-5D0E302F8CED}" type="slidenum">
              <a:rPr lang="en-US" sz="1100"/>
              <a:pPr/>
              <a:t>24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4527063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7DC724C-3674-4BE7-B15E-1072F1C1009C}" type="slidenum">
              <a:rPr lang="en-US" sz="1100"/>
              <a:pPr/>
              <a:t>25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29875480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C88A66E-4E25-4527-AFA5-2868B9EB9FAA}" type="slidenum">
              <a:rPr lang="en-US" sz="1100"/>
              <a:pPr/>
              <a:t>26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27818782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085D5E2-F44F-4693-A45B-1C529CA600DD}" type="slidenum">
              <a:rPr lang="en-US" sz="1100"/>
              <a:pPr/>
              <a:t>27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748754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AC4EB18-7A95-4829-970A-D54065ECD7BB}" type="slidenum">
              <a:rPr lang="en-US" sz="1100"/>
              <a:pPr/>
              <a:t>2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41662994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09EC226-2551-40EB-91B8-190213167F46}" type="slidenum">
              <a:rPr lang="en-US" sz="1100"/>
              <a:pPr/>
              <a:t>28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4738506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CD51B54-5D75-4CB0-896B-B8160D1F1BBF}" type="slidenum">
              <a:rPr lang="en-US" sz="1100"/>
              <a:pPr/>
              <a:t>29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28038648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A84CC58-F71F-4375-8543-0D3349CE3593}" type="slidenum">
              <a:rPr lang="en-US" sz="1100"/>
              <a:pPr/>
              <a:t>30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4028343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5EAE72F-FA56-42FD-8C05-F6F24318569F}" type="slidenum">
              <a:rPr lang="en-US" sz="1100"/>
              <a:pPr/>
              <a:t>31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6385869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C218E21-3036-4CAD-9888-DD0B90A8A7C2}" type="slidenum">
              <a:rPr lang="en-US" sz="1100"/>
              <a:pPr/>
              <a:t>32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5028582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5EBCCDF-FE78-4A9E-8044-DF50B3427BB1}" type="slidenum">
              <a:rPr lang="en-US" sz="1100"/>
              <a:pPr/>
              <a:t>33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26055321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F0C0A11-1FB2-4EF7-8A91-81A0DDD08F89}" type="slidenum">
              <a:rPr lang="en-US" sz="1100"/>
              <a:pPr/>
              <a:t>34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7329787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E15EDD2-1899-4CF5-862C-61D5FE740ECD}" type="slidenum">
              <a:rPr lang="en-US" sz="1100"/>
              <a:pPr/>
              <a:t>35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38125080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538E5BC-4EFA-4B75-9C6D-9438132E0E52}" type="slidenum">
              <a:rPr lang="en-US" sz="1100"/>
              <a:pPr/>
              <a:t>36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35725379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6CD2E57-8955-4E9F-8140-036A4C8234C1}" type="slidenum">
              <a:rPr lang="en-US" sz="1100"/>
              <a:pPr/>
              <a:t>37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4213695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098ADC8-04B1-493F-8975-AD88E36E1B7B}" type="slidenum">
              <a:rPr lang="en-US" sz="1100"/>
              <a:pPr/>
              <a:t>3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2816672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27B8697-A888-4E01-A0C5-4011428F2EC9}" type="slidenum">
              <a:rPr lang="en-US" sz="1100"/>
              <a:pPr/>
              <a:t>4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1547638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9634DB6-2EE1-4B54-B330-0AEA19EC803E}" type="slidenum">
              <a:rPr lang="en-US" sz="1100"/>
              <a:pPr/>
              <a:t>5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1535677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5BCE064-D1C8-4D5D-880E-2BF109F72767}" type="slidenum">
              <a:rPr lang="en-US" sz="1100"/>
              <a:pPr/>
              <a:t>12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804684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2C726B6-950B-415B-8569-CD6FE407E21A}" type="slidenum">
              <a:rPr lang="en-US" sz="1100"/>
              <a:pPr/>
              <a:t>13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4162042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0AD62FC-9FE4-42BF-8A06-DBC8AA179DB5}" type="slidenum">
              <a:rPr lang="en-US" sz="1100"/>
              <a:pPr/>
              <a:t>14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1575643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4BD1E8E-006E-402A-B8BD-9E2523C4C313}" type="slidenum">
              <a:rPr lang="en-US" sz="1100"/>
              <a:pPr/>
              <a:t>15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2080191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38723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21173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32934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008064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51197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91840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82752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52780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39768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583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56309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15086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43571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37991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02850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04888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08635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61BEF0D-F0BB-DE4B-95CE-6DB70DBA9567}" type="datetimeFigureOut">
              <a:rPr lang="en-US" smtClean="0"/>
              <a:pPr/>
              <a:t>8/31/2025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6878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avGw3w4nH8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YTYQuESBvbU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data.almosteverything.gov/" TargetMode="External"/><Relationship Id="rId7" Type="http://schemas.openxmlformats.org/officeDocument/2006/relationships/hyperlink" Target="https://datasetsearch.research.google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.nd.edu/" TargetMode="External"/><Relationship Id="rId5" Type="http://schemas.openxmlformats.org/officeDocument/2006/relationships/hyperlink" Target="https://hub.mph.in.gov/" TargetMode="External"/><Relationship Id="rId4" Type="http://schemas.openxmlformats.org/officeDocument/2006/relationships/hyperlink" Target="http://data.gov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KZ9U1DCHm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hyJIZD7wozI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Database-Driven Web-based Information system</a:t>
            </a:r>
            <a:br>
              <a:rPr lang="en-US" dirty="0"/>
            </a:br>
            <a:endParaRPr lang="en-US" dirty="0"/>
          </a:p>
        </p:txBody>
      </p:sp>
      <p:sp>
        <p:nvSpPr>
          <p:cNvPr id="512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Building a database-driven web-based info. system</a:t>
            </a:r>
          </a:p>
          <a:p>
            <a:pPr lvl="1"/>
            <a:r>
              <a:rPr lang="en-US" dirty="0"/>
              <a:t>Team work: 3-4 people</a:t>
            </a:r>
          </a:p>
          <a:p>
            <a:r>
              <a:rPr lang="en-US" dirty="0"/>
              <a:t>Goal:</a:t>
            </a:r>
          </a:p>
          <a:p>
            <a:pPr lvl="1"/>
            <a:r>
              <a:rPr lang="en-US" dirty="0"/>
              <a:t>Identify an application domain that:</a:t>
            </a:r>
          </a:p>
          <a:p>
            <a:pPr lvl="2"/>
            <a:r>
              <a:rPr lang="en-US" dirty="0"/>
              <a:t>Requires a database</a:t>
            </a:r>
          </a:p>
          <a:p>
            <a:pPr lvl="2"/>
            <a:r>
              <a:rPr lang="en-US" dirty="0"/>
              <a:t>Accessible over the web</a:t>
            </a:r>
          </a:p>
          <a:p>
            <a:pPr lvl="1"/>
            <a:r>
              <a:rPr lang="en-US" dirty="0"/>
              <a:t>Design the database</a:t>
            </a:r>
          </a:p>
          <a:p>
            <a:pPr lvl="1"/>
            <a:r>
              <a:rPr lang="en-US" dirty="0"/>
              <a:t>Define application functionalities</a:t>
            </a:r>
          </a:p>
          <a:p>
            <a:pPr lvl="1"/>
            <a:r>
              <a:rPr lang="en-US" dirty="0"/>
              <a:t>Implement</a:t>
            </a:r>
          </a:p>
          <a:p>
            <a:r>
              <a:rPr lang="en-US" dirty="0"/>
              <a:t>Milestone in 4 stages</a:t>
            </a:r>
          </a:p>
          <a:p>
            <a:pPr lvl="1"/>
            <a:r>
              <a:rPr lang="en-US" dirty="0"/>
              <a:t>Due dates on Web site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Fall 2022 projects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346" y="1732450"/>
            <a:ext cx="7765322" cy="4896950"/>
          </a:xfrm>
        </p:spPr>
        <p:txBody>
          <a:bodyPr>
            <a:normAutofit/>
          </a:bodyPr>
          <a:lstStyle/>
          <a:p>
            <a:pPr fontAlgn="t"/>
            <a:r>
              <a:rPr lang="en-US" dirty="0"/>
              <a:t>Whish List</a:t>
            </a:r>
          </a:p>
          <a:p>
            <a:pPr fontAlgn="t"/>
            <a:r>
              <a:rPr lang="en-US" dirty="0"/>
              <a:t>Rational (Food Cart)</a:t>
            </a:r>
          </a:p>
          <a:p>
            <a:pPr fontAlgn="t"/>
            <a:r>
              <a:rPr lang="en-US" dirty="0"/>
              <a:t>Multimember DJ</a:t>
            </a:r>
          </a:p>
          <a:p>
            <a:pPr fontAlgn="t"/>
            <a:r>
              <a:rPr lang="en-US" dirty="0" err="1">
                <a:effectLst/>
              </a:rPr>
              <a:t>Grocerize</a:t>
            </a:r>
            <a:endParaRPr lang="en-US" dirty="0">
              <a:effectLst/>
            </a:endParaRPr>
          </a:p>
          <a:p>
            <a:pPr fontAlgn="t"/>
            <a:r>
              <a:rPr lang="en-US" dirty="0" err="1"/>
              <a:t>GameOn</a:t>
            </a:r>
            <a:r>
              <a:rPr lang="en-US" dirty="0"/>
              <a:t> (Intramural Sports)</a:t>
            </a:r>
          </a:p>
          <a:p>
            <a:pPr fontAlgn="t"/>
            <a:r>
              <a:rPr lang="en-US" dirty="0"/>
              <a:t>Music++</a:t>
            </a:r>
          </a:p>
          <a:p>
            <a:pPr fontAlgn="t"/>
            <a:r>
              <a:rPr lang="en-US" dirty="0" err="1"/>
              <a:t>ScareBnB</a:t>
            </a:r>
            <a:endParaRPr lang="en-US" dirty="0"/>
          </a:p>
          <a:p>
            <a:pPr fontAlgn="t"/>
            <a:r>
              <a:rPr lang="en-US" dirty="0" err="1"/>
              <a:t>PawPatrol</a:t>
            </a:r>
            <a:endParaRPr lang="en-US" dirty="0"/>
          </a:p>
          <a:p>
            <a:pPr fontAlgn="t"/>
            <a:r>
              <a:rPr lang="en-US" dirty="0" err="1"/>
              <a:t>BarteNDr</a:t>
            </a:r>
            <a:endParaRPr lang="en-US" dirty="0"/>
          </a:p>
          <a:p>
            <a:pPr fontAlgn="t"/>
            <a:r>
              <a:rPr lang="en-US" dirty="0" err="1"/>
              <a:t>BetterSports</a:t>
            </a:r>
            <a:endParaRPr lang="en-US" dirty="0"/>
          </a:p>
          <a:p>
            <a:pPr fontAlgn="t"/>
            <a:r>
              <a:rPr lang="en-US" dirty="0"/>
              <a:t>ND Football Analytics</a:t>
            </a:r>
          </a:p>
          <a:p>
            <a:pPr fontAlgn="t"/>
            <a:endParaRPr lang="en-US" dirty="0"/>
          </a:p>
          <a:p>
            <a:pPr fontAlgn="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494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Fall 2022 projects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346" y="1732450"/>
            <a:ext cx="7765322" cy="4896950"/>
          </a:xfrm>
        </p:spPr>
        <p:txBody>
          <a:bodyPr>
            <a:normAutofit/>
          </a:bodyPr>
          <a:lstStyle/>
          <a:p>
            <a:pPr fontAlgn="t"/>
            <a:r>
              <a:rPr lang="en-US" dirty="0" err="1"/>
              <a:t>TreNDy</a:t>
            </a:r>
            <a:endParaRPr lang="en-US" dirty="0"/>
          </a:p>
          <a:p>
            <a:pPr fontAlgn="t"/>
            <a:r>
              <a:rPr lang="en-US" dirty="0"/>
              <a:t>Pollution Detector</a:t>
            </a:r>
          </a:p>
          <a:p>
            <a:pPr fontAlgn="t"/>
            <a:r>
              <a:rPr lang="en-US" dirty="0"/>
              <a:t>Social Media Political Aggregator</a:t>
            </a:r>
          </a:p>
          <a:p>
            <a:pPr fontAlgn="t"/>
            <a:r>
              <a:rPr lang="en-US" dirty="0">
                <a:effectLst/>
              </a:rPr>
              <a:t>Microbe Enrichment DB</a:t>
            </a:r>
          </a:p>
          <a:p>
            <a:pPr fontAlgn="t"/>
            <a:r>
              <a:rPr lang="en-US" dirty="0"/>
              <a:t>F00dies</a:t>
            </a:r>
          </a:p>
          <a:p>
            <a:pPr fontAlgn="t"/>
            <a:r>
              <a:rPr lang="en-US" dirty="0" err="1"/>
              <a:t>PathToTheParks</a:t>
            </a:r>
            <a:endParaRPr lang="en-US" dirty="0"/>
          </a:p>
          <a:p>
            <a:pPr fontAlgn="t"/>
            <a:r>
              <a:rPr lang="en-US" dirty="0" err="1"/>
              <a:t>CaffControl</a:t>
            </a:r>
            <a:endParaRPr lang="en-US" dirty="0"/>
          </a:p>
          <a:p>
            <a:pPr fontAlgn="t"/>
            <a:r>
              <a:rPr lang="en-US" dirty="0" err="1"/>
              <a:t>DanceDateFinder</a:t>
            </a:r>
            <a:endParaRPr lang="en-US" dirty="0"/>
          </a:p>
          <a:p>
            <a:pPr fontAlgn="t"/>
            <a:r>
              <a:rPr lang="en-US" dirty="0" err="1">
                <a:effectLst/>
              </a:rPr>
              <a:t>SiggyZa</a:t>
            </a:r>
            <a:r>
              <a:rPr lang="en-US" dirty="0">
                <a:effectLst/>
              </a:rPr>
              <a:t> (Siegfried Piazza Ordering)</a:t>
            </a:r>
            <a:endParaRPr lang="en-US" dirty="0"/>
          </a:p>
          <a:p>
            <a:pPr fontAlgn="t"/>
            <a:r>
              <a:rPr lang="en-US" dirty="0" err="1"/>
              <a:t>DonationDiscovery</a:t>
            </a:r>
            <a:endParaRPr lang="en-US" dirty="0"/>
          </a:p>
          <a:p>
            <a:pPr fontAlgn="t"/>
            <a:r>
              <a:rPr lang="en-US" dirty="0" err="1"/>
              <a:t>StoryLine</a:t>
            </a:r>
            <a:endParaRPr lang="en-US" dirty="0"/>
          </a:p>
          <a:p>
            <a:pPr fontAlgn="t"/>
            <a:endParaRPr lang="en-US" dirty="0"/>
          </a:p>
          <a:p>
            <a:pPr fontAlgn="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199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Our expectation for projects: </a:t>
            </a:r>
            <a:br>
              <a:rPr lang="en-US" dirty="0"/>
            </a:br>
            <a:r>
              <a:rPr lang="en-US" dirty="0"/>
              <a:t>STAGES</a:t>
            </a:r>
          </a:p>
        </p:txBody>
      </p:sp>
      <p:sp>
        <p:nvSpPr>
          <p:cNvPr id="1024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stage must be approved to get a passing grade</a:t>
            </a:r>
          </a:p>
          <a:p>
            <a:pPr lvl="1"/>
            <a:r>
              <a:rPr lang="en-US" dirty="0"/>
              <a:t>Stage 0: Group formation</a:t>
            </a:r>
          </a:p>
          <a:p>
            <a:pPr lvl="1"/>
            <a:r>
              <a:rPr lang="en-US" dirty="0"/>
              <a:t>Stage 1: Functional </a:t>
            </a:r>
            <a:r>
              <a:rPr lang="en-US" dirty="0" err="1"/>
              <a:t>Desc</a:t>
            </a:r>
            <a:r>
              <a:rPr lang="en-US" dirty="0"/>
              <a:t> / ER design </a:t>
            </a:r>
          </a:p>
          <a:p>
            <a:pPr lvl="1"/>
            <a:r>
              <a:rPr lang="en-US" dirty="0"/>
              <a:t>Stage 2: Development Plan/Development environment</a:t>
            </a:r>
          </a:p>
          <a:p>
            <a:pPr lvl="1"/>
            <a:r>
              <a:rPr lang="en-US" dirty="0"/>
              <a:t>Stage 3: Initial Demo </a:t>
            </a:r>
          </a:p>
          <a:p>
            <a:pPr lvl="1"/>
            <a:r>
              <a:rPr lang="en-US" dirty="0"/>
              <a:t>Stage 4: Final Demo and Report – Dec 16ish, 2025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Our expectation for projects: GRADING</a:t>
            </a:r>
          </a:p>
        </p:txBody>
      </p:sp>
      <p:sp>
        <p:nvSpPr>
          <p:cNvPr id="1126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Stage 1: Functional Description and ER design – 2%</a:t>
            </a:r>
          </a:p>
          <a:p>
            <a:r>
              <a:rPr lang="en-US" dirty="0"/>
              <a:t>Stage 2: Setup Development Environment – 3%</a:t>
            </a:r>
          </a:p>
          <a:p>
            <a:r>
              <a:rPr lang="en-US" dirty="0"/>
              <a:t>Stage 3: Initial Demo – 15%</a:t>
            </a:r>
          </a:p>
          <a:p>
            <a:pPr lvl="1"/>
            <a:r>
              <a:rPr lang="en-US" dirty="0"/>
              <a:t>Data:: Have real data</a:t>
            </a:r>
          </a:p>
          <a:p>
            <a:pPr lvl="1"/>
            <a:r>
              <a:rPr lang="en-US" dirty="0"/>
              <a:t>Insertion:: Be able to insert record to DB</a:t>
            </a:r>
          </a:p>
          <a:p>
            <a:pPr lvl="1"/>
            <a:r>
              <a:rPr lang="en-US" dirty="0"/>
              <a:t>Update:: Be able to update record in the DB</a:t>
            </a:r>
          </a:p>
          <a:p>
            <a:pPr lvl="1"/>
            <a:r>
              <a:rPr lang="en-US" dirty="0"/>
              <a:t>Deletion:: Be able to delete record from DB</a:t>
            </a:r>
          </a:p>
          <a:p>
            <a:pPr lvl="1"/>
            <a:r>
              <a:rPr lang="en-US" dirty="0"/>
              <a:t>Search:: Be able to query DB and print the result</a:t>
            </a:r>
          </a:p>
          <a:p>
            <a:pPr lvl="1"/>
            <a:r>
              <a:rPr lang="en-US" dirty="0"/>
              <a:t>Plan:: Detailed plan for the rest of the project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Our expectation for projects: GRADING</a:t>
            </a:r>
            <a:br>
              <a:rPr lang="en-US" dirty="0"/>
            </a:br>
            <a:endParaRPr lang="en-US" dirty="0"/>
          </a:p>
        </p:txBody>
      </p:sp>
      <p:sp>
        <p:nvSpPr>
          <p:cNvPr id="307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Stage 4: (80%)</a:t>
            </a:r>
          </a:p>
          <a:p>
            <a:pPr lvl="1"/>
            <a:r>
              <a:rPr lang="en-US" dirty="0"/>
              <a:t>Final Demo =&gt; 65%</a:t>
            </a:r>
          </a:p>
          <a:p>
            <a:pPr lvl="2"/>
            <a:r>
              <a:rPr lang="en-US" dirty="0"/>
              <a:t>Everything should be working</a:t>
            </a:r>
          </a:p>
          <a:p>
            <a:pPr lvl="1"/>
            <a:r>
              <a:rPr lang="en-US" dirty="0"/>
              <a:t>Final Report =&gt; 5%</a:t>
            </a:r>
          </a:p>
          <a:p>
            <a:pPr lvl="2"/>
            <a:r>
              <a:rPr lang="en-US" dirty="0"/>
              <a:t>Review on the details of the implementation process</a:t>
            </a:r>
          </a:p>
          <a:p>
            <a:pPr lvl="2"/>
            <a:r>
              <a:rPr lang="en-US" dirty="0"/>
              <a:t>Review on Challenges</a:t>
            </a:r>
          </a:p>
          <a:p>
            <a:pPr lvl="2"/>
            <a:r>
              <a:rPr lang="en-US" dirty="0"/>
              <a:t>Any deviation from plan and the reason</a:t>
            </a:r>
          </a:p>
          <a:p>
            <a:pPr lvl="1"/>
            <a:r>
              <a:rPr lang="en-US" dirty="0"/>
              <a:t>Demo =&gt; 10%</a:t>
            </a:r>
          </a:p>
          <a:p>
            <a:pPr lvl="2"/>
            <a:r>
              <a:rPr lang="en-US" dirty="0"/>
              <a:t>2 minute </a:t>
            </a:r>
            <a:r>
              <a:rPr lang="en-US" dirty="0" err="1"/>
              <a:t>Youtube</a:t>
            </a:r>
            <a:r>
              <a:rPr lang="en-US" dirty="0"/>
              <a:t> video </a:t>
            </a:r>
          </a:p>
          <a:p>
            <a:pPr lvl="3"/>
            <a:endParaRPr lang="en-US" dirty="0"/>
          </a:p>
          <a:p>
            <a:r>
              <a:rPr lang="en-US" dirty="0"/>
              <a:t>You need to have a complete working system to get passing grade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other cool projects in the past?</a:t>
            </a:r>
          </a:p>
        </p:txBody>
      </p:sp>
      <p:sp>
        <p:nvSpPr>
          <p:cNvPr id="307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Inventory Bank</a:t>
            </a:r>
          </a:p>
          <a:p>
            <a:pPr lvl="1"/>
            <a:r>
              <a:rPr lang="en-US" dirty="0">
                <a:hlinkClick r:id="rId3"/>
              </a:rPr>
              <a:t>http://www.youtube.com/watch?v=favGw3w4nH8</a:t>
            </a:r>
            <a:r>
              <a:rPr lang="en-US" dirty="0"/>
              <a:t> </a:t>
            </a:r>
          </a:p>
          <a:p>
            <a:r>
              <a:rPr lang="en-US" dirty="0"/>
              <a:t>Eds Eatery</a:t>
            </a:r>
          </a:p>
          <a:p>
            <a:r>
              <a:rPr lang="en-US" dirty="0" err="1"/>
              <a:t>Pokedex</a:t>
            </a:r>
            <a:r>
              <a:rPr lang="en-US" dirty="0"/>
              <a:t> 2.0</a:t>
            </a:r>
          </a:p>
          <a:p>
            <a:pPr lvl="1"/>
            <a:r>
              <a:rPr lang="en-US" dirty="0">
                <a:hlinkClick r:id="rId4"/>
              </a:rPr>
              <a:t>http://www.youtube.com/watch?v=YTYQuESBvbU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Remember: This is your chance to work on your dream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 requirements:</a:t>
            </a:r>
          </a:p>
        </p:txBody>
      </p:sp>
      <p:sp>
        <p:nvSpPr>
          <p:cNvPr id="1434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 Basic functions:</a:t>
            </a:r>
          </a:p>
          <a:p>
            <a:pPr lvl="1"/>
            <a:r>
              <a:rPr lang="en-US" dirty="0"/>
              <a:t>Insert records to the database</a:t>
            </a:r>
          </a:p>
          <a:p>
            <a:pPr lvl="1"/>
            <a:r>
              <a:rPr lang="en-US" dirty="0"/>
              <a:t>Search the database and print returned results</a:t>
            </a:r>
          </a:p>
          <a:p>
            <a:pPr lvl="2"/>
            <a:r>
              <a:rPr lang="en-US" dirty="0"/>
              <a:t>Must demo several interesting queries</a:t>
            </a:r>
          </a:p>
          <a:p>
            <a:pPr lvl="2"/>
            <a:r>
              <a:rPr lang="en-US" dirty="0"/>
              <a:t>At least one query must involve join of multiple tables</a:t>
            </a:r>
          </a:p>
          <a:p>
            <a:pPr lvl="2"/>
            <a:r>
              <a:rPr lang="en-US" dirty="0"/>
              <a:t>Must have real data in the system</a:t>
            </a:r>
          </a:p>
          <a:p>
            <a:pPr lvl="1"/>
            <a:r>
              <a:rPr lang="en-US" dirty="0"/>
              <a:t>Show how to update records</a:t>
            </a:r>
          </a:p>
          <a:p>
            <a:pPr lvl="1"/>
            <a:r>
              <a:rPr lang="en-US" dirty="0"/>
              <a:t>Show how to delete records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requirements</a:t>
            </a:r>
          </a:p>
        </p:txBody>
      </p:sp>
      <p:sp>
        <p:nvSpPr>
          <p:cNvPr id="15364" name="Content Placeholder 2"/>
          <p:cNvSpPr>
            <a:spLocks noGrp="1"/>
          </p:cNvSpPr>
          <p:nvPr>
            <p:ph idx="1"/>
          </p:nvPr>
        </p:nvSpPr>
        <p:spPr>
          <a:xfrm>
            <a:off x="685346" y="1732450"/>
            <a:ext cx="7765322" cy="4896950"/>
          </a:xfrm>
        </p:spPr>
        <p:txBody>
          <a:bodyPr>
            <a:normAutofit/>
          </a:bodyPr>
          <a:lstStyle/>
          <a:p>
            <a:r>
              <a:rPr lang="en-US" dirty="0"/>
              <a:t>Get data from some source</a:t>
            </a:r>
          </a:p>
          <a:p>
            <a:r>
              <a:rPr lang="en-US" b="1" dirty="0"/>
              <a:t>Do not attempt to gather data on your own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http://data.almosteverything.gov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http://data.gov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https://hub.mph.in.gov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hlinkClick r:id="rId6"/>
              </a:rPr>
              <a:t>https://data.nd.edu</a:t>
            </a:r>
            <a:r>
              <a:rPr lang="en-US" dirty="0"/>
              <a:t> </a:t>
            </a:r>
          </a:p>
          <a:p>
            <a:r>
              <a:rPr lang="en-US" dirty="0"/>
              <a:t>Kaggle</a:t>
            </a:r>
          </a:p>
          <a:p>
            <a:r>
              <a:rPr lang="en-US" dirty="0" err="1"/>
              <a:t>KDDCup</a:t>
            </a:r>
            <a:endParaRPr lang="en-US" dirty="0"/>
          </a:p>
          <a:p>
            <a:r>
              <a:rPr lang="en-US" dirty="0">
                <a:hlinkClick r:id="rId7"/>
              </a:rPr>
              <a:t>https://datasetsearch.research.google.com/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065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 requirements</a:t>
            </a:r>
          </a:p>
        </p:txBody>
      </p:sp>
      <p:sp>
        <p:nvSpPr>
          <p:cNvPr id="1536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 advanced functions:</a:t>
            </a:r>
          </a:p>
          <a:p>
            <a:pPr lvl="1"/>
            <a:r>
              <a:rPr lang="en-US" dirty="0"/>
              <a:t>Should be relevant and useful for your application</a:t>
            </a:r>
          </a:p>
          <a:p>
            <a:pPr lvl="1"/>
            <a:r>
              <a:rPr lang="en-US" dirty="0"/>
              <a:t>Don’t exist in equivalent web sites/applications</a:t>
            </a:r>
          </a:p>
          <a:p>
            <a:pPr lvl="1"/>
            <a:r>
              <a:rPr lang="en-US" dirty="0"/>
              <a:t>Go beyond the basic functions</a:t>
            </a:r>
          </a:p>
          <a:p>
            <a:pPr lvl="1"/>
            <a:r>
              <a:rPr lang="en-US" dirty="0"/>
              <a:t>Should be technically challenging</a:t>
            </a:r>
          </a:p>
          <a:p>
            <a:pPr lvl="2"/>
            <a:r>
              <a:rPr lang="en-US" dirty="0"/>
              <a:t>Need to spend some significant time (at least 2-3 days of work for the whole team per advanced function) to implement</a:t>
            </a:r>
          </a:p>
          <a:p>
            <a:pPr lvl="2"/>
            <a:r>
              <a:rPr lang="en-US" dirty="0"/>
              <a:t>You should be able to define the technically challenging problem and your solution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Advanced Functions</a:t>
            </a:r>
          </a:p>
        </p:txBody>
      </p:sp>
      <p:sp>
        <p:nvSpPr>
          <p:cNvPr id="1638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 advanced functions:</a:t>
            </a:r>
          </a:p>
          <a:p>
            <a:pPr lvl="1"/>
            <a:r>
              <a:rPr lang="en-US" dirty="0"/>
              <a:t>Using 3rd party API (e.g. Google Map API,…) will get you no points unless you do some challenging stuff on preparing/analyzing the require data</a:t>
            </a:r>
          </a:p>
          <a:p>
            <a:r>
              <a:rPr lang="en-US" dirty="0"/>
              <a:t>You need real data in the system. You can get that from any resource but there should be an easy automatic way to insert data whenever needed.</a:t>
            </a:r>
          </a:p>
          <a:p>
            <a:r>
              <a:rPr lang="en-US" dirty="0"/>
              <a:t>If you rely on users to enter data into your system, you must have your project up and running at least 1 week before your demo.</a:t>
            </a:r>
          </a:p>
          <a:p>
            <a:r>
              <a:rPr lang="en-US" dirty="0"/>
              <a:t>You can ask your friends, TAs, student of class to use your system but you are responsible to get real data into your system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most important slide</a:t>
            </a:r>
            <a:endParaRPr lang="en-US" dirty="0"/>
          </a:p>
        </p:txBody>
      </p:sp>
      <p:sp>
        <p:nvSpPr>
          <p:cNvPr id="614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choose a good project topic?</a:t>
            </a:r>
          </a:p>
          <a:p>
            <a:pPr lvl="1"/>
            <a:r>
              <a:rPr lang="en-US" dirty="0"/>
              <a:t>Your application must be useful</a:t>
            </a:r>
          </a:p>
          <a:p>
            <a:pPr lvl="2"/>
            <a:r>
              <a:rPr lang="en-US" dirty="0"/>
              <a:t>Will there be people using your application?</a:t>
            </a:r>
          </a:p>
          <a:p>
            <a:pPr lvl="2"/>
            <a:r>
              <a:rPr lang="en-US" dirty="0"/>
              <a:t>Why should they use your application?</a:t>
            </a:r>
          </a:p>
          <a:p>
            <a:pPr lvl="1"/>
            <a:r>
              <a:rPr lang="en-US" dirty="0"/>
              <a:t>Your application must be realistic</a:t>
            </a:r>
          </a:p>
          <a:p>
            <a:pPr lvl="2"/>
            <a:r>
              <a:rPr lang="en-US" dirty="0"/>
              <a:t>Your data must be real</a:t>
            </a:r>
          </a:p>
          <a:p>
            <a:pPr lvl="3"/>
            <a:r>
              <a:rPr lang="en-US" dirty="0"/>
              <a:t>Where do you get your data?</a:t>
            </a:r>
          </a:p>
          <a:p>
            <a:pPr lvl="2"/>
            <a:r>
              <a:rPr lang="en-US" dirty="0"/>
              <a:t>Amount of data in database must be reasonable</a:t>
            </a:r>
          </a:p>
          <a:p>
            <a:pPr lvl="1"/>
            <a:r>
              <a:rPr lang="en-US" dirty="0"/>
              <a:t>You should have fun</a:t>
            </a:r>
          </a:p>
          <a:p>
            <a:pPr lvl="1"/>
            <a:r>
              <a:rPr lang="en-US" dirty="0"/>
              <a:t>Find an application you like to do and have fun with it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Advanced Functions</a:t>
            </a:r>
          </a:p>
        </p:txBody>
      </p:sp>
      <p:sp>
        <p:nvSpPr>
          <p:cNvPr id="1741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Creative use of Google Maps</a:t>
            </a:r>
          </a:p>
          <a:p>
            <a:pPr lvl="2"/>
            <a:r>
              <a:rPr lang="en-US" dirty="0" err="1"/>
              <a:t>Pokedex</a:t>
            </a:r>
            <a:r>
              <a:rPr lang="en-US" dirty="0"/>
              <a:t>: Overlay </a:t>
            </a:r>
            <a:r>
              <a:rPr lang="en-US" dirty="0" err="1"/>
              <a:t>pokemon</a:t>
            </a:r>
            <a:r>
              <a:rPr lang="en-US" dirty="0"/>
              <a:t> world onto Google Map</a:t>
            </a:r>
          </a:p>
          <a:p>
            <a:pPr lvl="2"/>
            <a:r>
              <a:rPr lang="en-US" dirty="0"/>
              <a:t>Google Map itself receives 0 points</a:t>
            </a:r>
          </a:p>
          <a:p>
            <a:pPr lvl="1"/>
            <a:r>
              <a:rPr lang="en-US" dirty="0"/>
              <a:t>Cellphone App for </a:t>
            </a:r>
            <a:r>
              <a:rPr lang="en-US" dirty="0" err="1"/>
              <a:t>iOS</a:t>
            </a:r>
            <a:r>
              <a:rPr lang="en-US" dirty="0"/>
              <a:t>/Android can get you good grade</a:t>
            </a:r>
          </a:p>
          <a:p>
            <a:pPr lvl="1"/>
            <a:r>
              <a:rPr lang="en-US" dirty="0"/>
              <a:t>Not:</a:t>
            </a:r>
          </a:p>
          <a:p>
            <a:pPr lvl="2"/>
            <a:r>
              <a:rPr lang="en-US" dirty="0"/>
              <a:t>User-friendly interface</a:t>
            </a:r>
          </a:p>
          <a:p>
            <a:pPr lvl="2"/>
            <a:r>
              <a:rPr lang="en-US" dirty="0"/>
              <a:t>“I code the site with </a:t>
            </a:r>
            <a:r>
              <a:rPr lang="en-US" dirty="0" err="1"/>
              <a:t>ajax</a:t>
            </a:r>
            <a:r>
              <a:rPr lang="en-US" dirty="0"/>
              <a:t>”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Google Maps does not count</a:t>
            </a:r>
            <a:endParaRPr lang="en-US" dirty="0"/>
          </a:p>
        </p:txBody>
      </p:sp>
      <p:pic>
        <p:nvPicPr>
          <p:cNvPr id="1026" name="Picture 2" descr="Image result for you shall not p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05" y="2514600"/>
            <a:ext cx="5126604" cy="265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7039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Google Maps does not count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6781" y="2489994"/>
            <a:ext cx="4762500" cy="2543175"/>
          </a:xfrm>
        </p:spPr>
      </p:pic>
      <p:sp>
        <p:nvSpPr>
          <p:cNvPr id="5" name="Rectangle 4"/>
          <p:cNvSpPr/>
          <p:nvPr/>
        </p:nvSpPr>
        <p:spPr>
          <a:xfrm>
            <a:off x="152400" y="5562600"/>
            <a:ext cx="86106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/>
              <a:t>Seriously… </a:t>
            </a:r>
          </a:p>
          <a:p>
            <a:pPr>
              <a:buNone/>
            </a:pPr>
            <a:r>
              <a:rPr lang="en-US" sz="2000" dirty="0"/>
              <a:t>	You can use Google Maps if you want, but it will not count towards the advanced functions requirement.</a:t>
            </a:r>
          </a:p>
        </p:txBody>
      </p:sp>
    </p:spTree>
    <p:extLst>
      <p:ext uri="{BB962C8B-B14F-4D97-AF65-F5344CB8AC3E}">
        <p14:creationId xmlns:p14="http://schemas.microsoft.com/office/powerpoint/2010/main" val="33718652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1"/>
          <p:cNvSpPr>
            <a:spLocks noChangeArrowheads="1"/>
          </p:cNvSpPr>
          <p:nvPr/>
        </p:nvSpPr>
        <p:spPr bwMode="auto">
          <a:xfrm>
            <a:off x="596900" y="1709738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Client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584200" y="2971800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Presentation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596900" y="42322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Logic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584200" y="54895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Database</a:t>
            </a:r>
          </a:p>
        </p:txBody>
      </p:sp>
      <p:sp>
        <p:nvSpPr>
          <p:cNvPr id="19465" name="Rectangle 2"/>
          <p:cNvSpPr>
            <a:spLocks noChangeArrowheads="1"/>
          </p:cNvSpPr>
          <p:nvPr/>
        </p:nvSpPr>
        <p:spPr bwMode="auto">
          <a:xfrm>
            <a:off x="3124200" y="1600200"/>
            <a:ext cx="6553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/>
              <a:t>Access the web app</a:t>
            </a:r>
          </a:p>
          <a:p>
            <a:pPr>
              <a:buFontTx/>
              <a:buNone/>
            </a:pPr>
            <a:r>
              <a:rPr lang="en-US" sz="2000"/>
              <a:t>Example: IE, Firefox, iPhone, Chrome, Android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3124200" y="2898775"/>
            <a:ext cx="6553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/>
              <a:t>Renders information, generates webpages</a:t>
            </a:r>
          </a:p>
          <a:p>
            <a:pPr>
              <a:buFontTx/>
              <a:buNone/>
            </a:pPr>
            <a:r>
              <a:rPr lang="en-US" sz="2000"/>
              <a:t>Example: HTML, DHTML, XML, Javascript</a:t>
            </a:r>
            <a:endParaRPr lang="en-US" sz="1800"/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3124200" y="3975100"/>
            <a:ext cx="5638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/>
              <a:t>Manage data access, performs calculations, makes logical decisions</a:t>
            </a:r>
          </a:p>
          <a:p>
            <a:pPr>
              <a:buFontTx/>
              <a:buNone/>
            </a:pPr>
            <a:r>
              <a:rPr lang="en-US" sz="2000"/>
              <a:t>Example: ASP, PHP, Perl</a:t>
            </a:r>
            <a:endParaRPr lang="en-US" sz="1800"/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3124200" y="5418138"/>
            <a:ext cx="46101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/>
              <a:t>Stores and manages data</a:t>
            </a:r>
          </a:p>
          <a:p>
            <a:pPr>
              <a:buFontTx/>
              <a:buNone/>
            </a:pPr>
            <a:r>
              <a:rPr lang="en-US" sz="2000"/>
              <a:t>Example: MySQL, Oracle</a:t>
            </a:r>
            <a:endParaRPr lang="en-US" sz="1800"/>
          </a:p>
        </p:txBody>
      </p:sp>
      <p:sp>
        <p:nvSpPr>
          <p:cNvPr id="19469" name="Up-Down Arrow 3"/>
          <p:cNvSpPr>
            <a:spLocks noChangeArrowheads="1"/>
          </p:cNvSpPr>
          <p:nvPr/>
        </p:nvSpPr>
        <p:spPr bwMode="auto">
          <a:xfrm>
            <a:off x="1600200" y="2479675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19470" name="Up-Down Arrow 14"/>
          <p:cNvSpPr>
            <a:spLocks noChangeArrowheads="1"/>
          </p:cNvSpPr>
          <p:nvPr/>
        </p:nvSpPr>
        <p:spPr bwMode="auto">
          <a:xfrm>
            <a:off x="1600200" y="3733800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19471" name="Up-Down Arrow 15"/>
          <p:cNvSpPr>
            <a:spLocks noChangeArrowheads="1"/>
          </p:cNvSpPr>
          <p:nvPr/>
        </p:nvSpPr>
        <p:spPr bwMode="auto">
          <a:xfrm>
            <a:off x="1600200" y="4994275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1"/>
          <p:cNvSpPr>
            <a:spLocks noChangeArrowheads="1"/>
          </p:cNvSpPr>
          <p:nvPr/>
        </p:nvSpPr>
        <p:spPr bwMode="auto">
          <a:xfrm>
            <a:off x="596900" y="1709738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Client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584200" y="2971800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Presentation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596900" y="42322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Logic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584200" y="54895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Database</a:t>
            </a:r>
          </a:p>
        </p:txBody>
      </p:sp>
      <p:sp>
        <p:nvSpPr>
          <p:cNvPr id="20489" name="Rectangle 2"/>
          <p:cNvSpPr>
            <a:spLocks noChangeArrowheads="1"/>
          </p:cNvSpPr>
          <p:nvPr/>
        </p:nvSpPr>
        <p:spPr bwMode="auto">
          <a:xfrm>
            <a:off x="3124200" y="1600200"/>
            <a:ext cx="5181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/>
              <a:t>Application is a website accessible via a web browser:</a:t>
            </a:r>
            <a:endParaRPr lang="en-US" sz="2000"/>
          </a:p>
        </p:txBody>
      </p:sp>
      <p:sp>
        <p:nvSpPr>
          <p:cNvPr id="20490" name="Up-Down Arrow 3"/>
          <p:cNvSpPr>
            <a:spLocks noChangeArrowheads="1"/>
          </p:cNvSpPr>
          <p:nvPr/>
        </p:nvSpPr>
        <p:spPr bwMode="auto">
          <a:xfrm>
            <a:off x="1600200" y="2479675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0491" name="Up-Down Arrow 14"/>
          <p:cNvSpPr>
            <a:spLocks noChangeArrowheads="1"/>
          </p:cNvSpPr>
          <p:nvPr/>
        </p:nvSpPr>
        <p:spPr bwMode="auto">
          <a:xfrm>
            <a:off x="1600200" y="3733800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0492" name="Up-Down Arrow 15"/>
          <p:cNvSpPr>
            <a:spLocks noChangeArrowheads="1"/>
          </p:cNvSpPr>
          <p:nvPr/>
        </p:nvSpPr>
        <p:spPr bwMode="auto">
          <a:xfrm>
            <a:off x="1600200" y="4994275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0494" name="Rectangle 4"/>
          <p:cNvSpPr>
            <a:spLocks noChangeArrowheads="1"/>
          </p:cNvSpPr>
          <p:nvPr/>
        </p:nvSpPr>
        <p:spPr bwMode="auto">
          <a:xfrm>
            <a:off x="457200" y="1600200"/>
            <a:ext cx="2667000" cy="879475"/>
          </a:xfrm>
          <a:prstGeom prst="rect">
            <a:avLst/>
          </a:prstGeom>
          <a:noFill/>
          <a:ln w="15875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2743200"/>
            <a:ext cx="5506984" cy="315912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3" name="Rectangle 10"/>
          <p:cNvSpPr>
            <a:spLocks noChangeArrowheads="1"/>
          </p:cNvSpPr>
          <p:nvPr/>
        </p:nvSpPr>
        <p:spPr bwMode="auto">
          <a:xfrm>
            <a:off x="3124200" y="2898775"/>
            <a:ext cx="563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/>
              <a:t>Use HTML and Javascript to create Web site</a:t>
            </a:r>
            <a:endParaRPr lang="en-US" sz="1800"/>
          </a:p>
        </p:txBody>
      </p:sp>
      <p:sp>
        <p:nvSpPr>
          <p:cNvPr id="21518" name="Rectangle 17"/>
          <p:cNvSpPr>
            <a:spLocks noChangeArrowheads="1"/>
          </p:cNvSpPr>
          <p:nvPr/>
        </p:nvSpPr>
        <p:spPr bwMode="auto">
          <a:xfrm>
            <a:off x="457200" y="2895600"/>
            <a:ext cx="2667000" cy="879475"/>
          </a:xfrm>
          <a:prstGeom prst="rect">
            <a:avLst/>
          </a:prstGeom>
          <a:noFill/>
          <a:ln w="15875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pic>
        <p:nvPicPr>
          <p:cNvPr id="215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559175"/>
            <a:ext cx="4419600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596900" y="1709738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Client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584200" y="2971800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Presentation</a:t>
            </a: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596900" y="42322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Logic</a:t>
            </a: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584200" y="54895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Database</a:t>
            </a:r>
          </a:p>
        </p:txBody>
      </p:sp>
      <p:sp>
        <p:nvSpPr>
          <p:cNvPr id="23" name="Up-Down Arrow 3"/>
          <p:cNvSpPr>
            <a:spLocks noChangeArrowheads="1"/>
          </p:cNvSpPr>
          <p:nvPr/>
        </p:nvSpPr>
        <p:spPr bwMode="auto">
          <a:xfrm>
            <a:off x="1600200" y="2479675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4" name="Up-Down Arrow 14"/>
          <p:cNvSpPr>
            <a:spLocks noChangeArrowheads="1"/>
          </p:cNvSpPr>
          <p:nvPr/>
        </p:nvSpPr>
        <p:spPr bwMode="auto">
          <a:xfrm>
            <a:off x="1600200" y="3733800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5" name="Up-Down Arrow 15"/>
          <p:cNvSpPr>
            <a:spLocks noChangeArrowheads="1"/>
          </p:cNvSpPr>
          <p:nvPr/>
        </p:nvSpPr>
        <p:spPr bwMode="auto">
          <a:xfrm>
            <a:off x="1600200" y="4994275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6016" y="1740782"/>
            <a:ext cx="5506984" cy="3159125"/>
          </a:xfrm>
          <a:prstGeom prst="rect">
            <a:avLst/>
          </a:prstGeom>
        </p:spPr>
      </p:pic>
      <p:sp>
        <p:nvSpPr>
          <p:cNvPr id="22538" name="Rectangle 11"/>
          <p:cNvSpPr>
            <a:spLocks noChangeArrowheads="1"/>
          </p:cNvSpPr>
          <p:nvPr/>
        </p:nvSpPr>
        <p:spPr bwMode="auto">
          <a:xfrm>
            <a:off x="3124200" y="4876800"/>
            <a:ext cx="5638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/>
              <a:t>PHP, et al., takes a string input and makes a SQL query</a:t>
            </a:r>
            <a:endParaRPr lang="en-US" sz="1800"/>
          </a:p>
        </p:txBody>
      </p:sp>
      <p:sp>
        <p:nvSpPr>
          <p:cNvPr id="22543" name="Rectangle 17"/>
          <p:cNvSpPr>
            <a:spLocks noChangeArrowheads="1"/>
          </p:cNvSpPr>
          <p:nvPr/>
        </p:nvSpPr>
        <p:spPr bwMode="auto">
          <a:xfrm>
            <a:off x="457200" y="4149725"/>
            <a:ext cx="2667000" cy="879475"/>
          </a:xfrm>
          <a:prstGeom prst="rect">
            <a:avLst/>
          </a:prstGeom>
          <a:noFill/>
          <a:ln w="15875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2544" name="Rectangle 19"/>
          <p:cNvSpPr>
            <a:spLocks noChangeArrowheads="1"/>
          </p:cNvSpPr>
          <p:nvPr/>
        </p:nvSpPr>
        <p:spPr bwMode="auto">
          <a:xfrm>
            <a:off x="3276600" y="2296563"/>
            <a:ext cx="2057400" cy="446638"/>
          </a:xfrm>
          <a:prstGeom prst="rect">
            <a:avLst/>
          </a:prstGeom>
          <a:noFill/>
          <a:ln w="3175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596900" y="1709738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Client</a:t>
            </a: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584200" y="2971800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Presentation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596900" y="42322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Logic</a:t>
            </a: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584200" y="54895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Database</a:t>
            </a:r>
          </a:p>
        </p:txBody>
      </p:sp>
      <p:sp>
        <p:nvSpPr>
          <p:cNvPr id="24" name="Up-Down Arrow 3"/>
          <p:cNvSpPr>
            <a:spLocks noChangeArrowheads="1"/>
          </p:cNvSpPr>
          <p:nvPr/>
        </p:nvSpPr>
        <p:spPr bwMode="auto">
          <a:xfrm>
            <a:off x="1600200" y="2479675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5" name="Up-Down Arrow 14"/>
          <p:cNvSpPr>
            <a:spLocks noChangeArrowheads="1"/>
          </p:cNvSpPr>
          <p:nvPr/>
        </p:nvSpPr>
        <p:spPr bwMode="auto">
          <a:xfrm>
            <a:off x="1600200" y="3733800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6" name="Up-Down Arrow 15"/>
          <p:cNvSpPr>
            <a:spLocks noChangeArrowheads="1"/>
          </p:cNvSpPr>
          <p:nvPr/>
        </p:nvSpPr>
        <p:spPr bwMode="auto">
          <a:xfrm>
            <a:off x="1600200" y="4994275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11"/>
          <p:cNvSpPr>
            <a:spLocks noChangeArrowheads="1"/>
          </p:cNvSpPr>
          <p:nvPr/>
        </p:nvSpPr>
        <p:spPr bwMode="auto">
          <a:xfrm>
            <a:off x="3124200" y="5602288"/>
            <a:ext cx="6172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dirty="0" err="1"/>
              <a:t>Mysql</a:t>
            </a:r>
            <a:r>
              <a:rPr lang="en-US" dirty="0"/>
              <a:t> processes the query and returns results</a:t>
            </a:r>
            <a:endParaRPr lang="en-US" sz="1800" dirty="0"/>
          </a:p>
        </p:txBody>
      </p:sp>
      <p:sp>
        <p:nvSpPr>
          <p:cNvPr id="23566" name="Rectangle 18"/>
          <p:cNvSpPr>
            <a:spLocks noChangeArrowheads="1"/>
          </p:cNvSpPr>
          <p:nvPr/>
        </p:nvSpPr>
        <p:spPr bwMode="auto">
          <a:xfrm>
            <a:off x="457200" y="5410200"/>
            <a:ext cx="2667000" cy="879475"/>
          </a:xfrm>
          <a:prstGeom prst="rect">
            <a:avLst/>
          </a:prstGeom>
          <a:noFill/>
          <a:ln w="15875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596900" y="1709738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Client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584200" y="2971800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Presentation</a:t>
            </a: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596900" y="42322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Logic</a:t>
            </a: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584200" y="54895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Database</a:t>
            </a:r>
          </a:p>
        </p:txBody>
      </p:sp>
      <p:sp>
        <p:nvSpPr>
          <p:cNvPr id="22" name="Up-Down Arrow 3"/>
          <p:cNvSpPr>
            <a:spLocks noChangeArrowheads="1"/>
          </p:cNvSpPr>
          <p:nvPr/>
        </p:nvSpPr>
        <p:spPr bwMode="auto">
          <a:xfrm>
            <a:off x="1600200" y="2479675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3" name="Up-Down Arrow 14"/>
          <p:cNvSpPr>
            <a:spLocks noChangeArrowheads="1"/>
          </p:cNvSpPr>
          <p:nvPr/>
        </p:nvSpPr>
        <p:spPr bwMode="auto">
          <a:xfrm>
            <a:off x="1600200" y="3733800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4" name="Up-Down Arrow 15"/>
          <p:cNvSpPr>
            <a:spLocks noChangeArrowheads="1"/>
          </p:cNvSpPr>
          <p:nvPr/>
        </p:nvSpPr>
        <p:spPr bwMode="auto">
          <a:xfrm>
            <a:off x="1600200" y="4994275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3900" y="1735491"/>
            <a:ext cx="5562481" cy="3182584"/>
          </a:xfrm>
          <a:prstGeom prst="rect">
            <a:avLst/>
          </a:prstGeom>
        </p:spPr>
      </p:pic>
      <p:sp>
        <p:nvSpPr>
          <p:cNvPr id="24586" name="Rectangle 11"/>
          <p:cNvSpPr>
            <a:spLocks noChangeArrowheads="1"/>
          </p:cNvSpPr>
          <p:nvPr/>
        </p:nvSpPr>
        <p:spPr bwMode="auto">
          <a:xfrm>
            <a:off x="3124200" y="4948238"/>
            <a:ext cx="56388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/>
              <a:t>PHP, et al., processes the results, i.e., turns database objects into book records</a:t>
            </a:r>
            <a:endParaRPr lang="en-US" sz="1800"/>
          </a:p>
        </p:txBody>
      </p:sp>
      <p:sp>
        <p:nvSpPr>
          <p:cNvPr id="24591" name="Rectangle 17"/>
          <p:cNvSpPr>
            <a:spLocks noChangeArrowheads="1"/>
          </p:cNvSpPr>
          <p:nvPr/>
        </p:nvSpPr>
        <p:spPr bwMode="auto">
          <a:xfrm>
            <a:off x="457200" y="4149725"/>
            <a:ext cx="2667000" cy="879475"/>
          </a:xfrm>
          <a:prstGeom prst="rect">
            <a:avLst/>
          </a:prstGeom>
          <a:noFill/>
          <a:ln w="15875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4592" name="Rectangle 19"/>
          <p:cNvSpPr>
            <a:spLocks noChangeArrowheads="1"/>
          </p:cNvSpPr>
          <p:nvPr/>
        </p:nvSpPr>
        <p:spPr bwMode="auto">
          <a:xfrm>
            <a:off x="4650899" y="2699280"/>
            <a:ext cx="2740501" cy="2218795"/>
          </a:xfrm>
          <a:prstGeom prst="rect">
            <a:avLst/>
          </a:prstGeom>
          <a:noFill/>
          <a:ln w="3175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596900" y="1709738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Client</a:t>
            </a: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584200" y="2971800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Presentation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596900" y="42322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Logic</a:t>
            </a: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584200" y="54895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Database</a:t>
            </a:r>
          </a:p>
        </p:txBody>
      </p:sp>
      <p:sp>
        <p:nvSpPr>
          <p:cNvPr id="24" name="Up-Down Arrow 3"/>
          <p:cNvSpPr>
            <a:spLocks noChangeArrowheads="1"/>
          </p:cNvSpPr>
          <p:nvPr/>
        </p:nvSpPr>
        <p:spPr bwMode="auto">
          <a:xfrm>
            <a:off x="1600200" y="2479675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5" name="Up-Down Arrow 14"/>
          <p:cNvSpPr>
            <a:spLocks noChangeArrowheads="1"/>
          </p:cNvSpPr>
          <p:nvPr/>
        </p:nvSpPr>
        <p:spPr bwMode="auto">
          <a:xfrm>
            <a:off x="1600200" y="3733800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6" name="Up-Down Arrow 15"/>
          <p:cNvSpPr>
            <a:spLocks noChangeArrowheads="1"/>
          </p:cNvSpPr>
          <p:nvPr/>
        </p:nvSpPr>
        <p:spPr bwMode="auto">
          <a:xfrm>
            <a:off x="1600200" y="4994275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9" name="Rectangle 10"/>
          <p:cNvSpPr>
            <a:spLocks noChangeArrowheads="1"/>
          </p:cNvSpPr>
          <p:nvPr/>
        </p:nvSpPr>
        <p:spPr bwMode="auto">
          <a:xfrm>
            <a:off x="3124200" y="2898775"/>
            <a:ext cx="563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/>
              <a:t>HTML and Javascript render the results</a:t>
            </a:r>
            <a:endParaRPr lang="en-US" sz="1800"/>
          </a:p>
        </p:txBody>
      </p:sp>
      <p:sp>
        <p:nvSpPr>
          <p:cNvPr id="25614" name="Rectangle 17"/>
          <p:cNvSpPr>
            <a:spLocks noChangeArrowheads="1"/>
          </p:cNvSpPr>
          <p:nvPr/>
        </p:nvSpPr>
        <p:spPr bwMode="auto">
          <a:xfrm>
            <a:off x="457200" y="2895600"/>
            <a:ext cx="2667000" cy="879475"/>
          </a:xfrm>
          <a:prstGeom prst="rect">
            <a:avLst/>
          </a:prstGeom>
          <a:noFill/>
          <a:ln w="15875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pic>
        <p:nvPicPr>
          <p:cNvPr id="256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559175"/>
            <a:ext cx="4419600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596900" y="1709738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Client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584200" y="2971800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Presentation</a:t>
            </a: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596900" y="42322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Logic</a:t>
            </a: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584200" y="54895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Database</a:t>
            </a:r>
          </a:p>
        </p:txBody>
      </p:sp>
      <p:sp>
        <p:nvSpPr>
          <p:cNvPr id="23" name="Up-Down Arrow 3"/>
          <p:cNvSpPr>
            <a:spLocks noChangeArrowheads="1"/>
          </p:cNvSpPr>
          <p:nvPr/>
        </p:nvSpPr>
        <p:spPr bwMode="auto">
          <a:xfrm>
            <a:off x="1600200" y="2479675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4" name="Up-Down Arrow 14"/>
          <p:cNvSpPr>
            <a:spLocks noChangeArrowheads="1"/>
          </p:cNvSpPr>
          <p:nvPr/>
        </p:nvSpPr>
        <p:spPr bwMode="auto">
          <a:xfrm>
            <a:off x="1600200" y="3733800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5" name="Up-Down Arrow 15"/>
          <p:cNvSpPr>
            <a:spLocks noChangeArrowheads="1"/>
          </p:cNvSpPr>
          <p:nvPr/>
        </p:nvSpPr>
        <p:spPr bwMode="auto">
          <a:xfrm>
            <a:off x="1600200" y="4994275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some cool projects of the past?</a:t>
            </a:r>
          </a:p>
        </p:txBody>
      </p:sp>
      <p:sp>
        <p:nvSpPr>
          <p:cNvPr id="307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Cavanaugh Mail System</a:t>
            </a:r>
          </a:p>
          <a:p>
            <a:pPr lvl="1"/>
            <a:r>
              <a:rPr lang="en-US" dirty="0">
                <a:hlinkClick r:id="rId3"/>
              </a:rPr>
              <a:t>https://www.youtube.com/watch?v=UKZ9U1DCHmo</a:t>
            </a:r>
            <a:endParaRPr lang="en-US" dirty="0"/>
          </a:p>
          <a:p>
            <a:r>
              <a:rPr lang="en-US" dirty="0" err="1"/>
              <a:t>IrishGardens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https://www.youtube.com/watch?v=hyJIZD7wozI</a:t>
            </a:r>
            <a:endParaRPr lang="en-US" dirty="0"/>
          </a:p>
          <a:p>
            <a:r>
              <a:rPr lang="en-US" dirty="0"/>
              <a:t>Remember that your application can be the next startup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3" name="Rectangle 10"/>
          <p:cNvSpPr>
            <a:spLocks noChangeArrowheads="1"/>
          </p:cNvSpPr>
          <p:nvPr/>
        </p:nvSpPr>
        <p:spPr bwMode="auto">
          <a:xfrm>
            <a:off x="3276600" y="1822450"/>
            <a:ext cx="5638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/>
              <a:t>Client displays the results</a:t>
            </a:r>
            <a:endParaRPr lang="en-US" sz="1800"/>
          </a:p>
        </p:txBody>
      </p:sp>
      <p:sp>
        <p:nvSpPr>
          <p:cNvPr id="26638" name="Rectangle 17"/>
          <p:cNvSpPr>
            <a:spLocks noChangeArrowheads="1"/>
          </p:cNvSpPr>
          <p:nvPr/>
        </p:nvSpPr>
        <p:spPr bwMode="auto">
          <a:xfrm>
            <a:off x="457200" y="1635125"/>
            <a:ext cx="2667000" cy="879475"/>
          </a:xfrm>
          <a:prstGeom prst="rect">
            <a:avLst/>
          </a:prstGeom>
          <a:noFill/>
          <a:ln w="15875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596900" y="1709738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Client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584200" y="2971800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Presentation</a:t>
            </a: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596900" y="42322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Logic</a:t>
            </a: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584200" y="54895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Database</a:t>
            </a:r>
          </a:p>
        </p:txBody>
      </p:sp>
      <p:sp>
        <p:nvSpPr>
          <p:cNvPr id="23" name="Up-Down Arrow 3"/>
          <p:cNvSpPr>
            <a:spLocks noChangeArrowheads="1"/>
          </p:cNvSpPr>
          <p:nvPr/>
        </p:nvSpPr>
        <p:spPr bwMode="auto">
          <a:xfrm>
            <a:off x="1600200" y="2479675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4" name="Up-Down Arrow 14"/>
          <p:cNvSpPr>
            <a:spLocks noChangeArrowheads="1"/>
          </p:cNvSpPr>
          <p:nvPr/>
        </p:nvSpPr>
        <p:spPr bwMode="auto">
          <a:xfrm>
            <a:off x="1600200" y="3733800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5" name="Up-Down Arrow 15"/>
          <p:cNvSpPr>
            <a:spLocks noChangeArrowheads="1"/>
          </p:cNvSpPr>
          <p:nvPr/>
        </p:nvSpPr>
        <p:spPr bwMode="auto">
          <a:xfrm>
            <a:off x="1600200" y="4994275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2244" y="2895600"/>
            <a:ext cx="5562481" cy="31825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1" name="Rectangle 17"/>
          <p:cNvSpPr>
            <a:spLocks noChangeArrowheads="1"/>
          </p:cNvSpPr>
          <p:nvPr/>
        </p:nvSpPr>
        <p:spPr bwMode="auto">
          <a:xfrm>
            <a:off x="990600" y="1635125"/>
            <a:ext cx="6553200" cy="2098675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27662" name="Rectangle 19"/>
          <p:cNvSpPr>
            <a:spLocks noChangeArrowheads="1"/>
          </p:cNvSpPr>
          <p:nvPr/>
        </p:nvSpPr>
        <p:spPr bwMode="auto">
          <a:xfrm>
            <a:off x="990600" y="4187825"/>
            <a:ext cx="6553200" cy="2098675"/>
          </a:xfrm>
          <a:prstGeom prst="rect">
            <a:avLst/>
          </a:prstGeom>
          <a:noFill/>
          <a:ln w="25400" algn="ctr">
            <a:solidFill>
              <a:srgbClr val="00B05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7663" name="Rectangle 21"/>
          <p:cNvSpPr>
            <a:spLocks noChangeArrowheads="1"/>
          </p:cNvSpPr>
          <p:nvPr/>
        </p:nvSpPr>
        <p:spPr bwMode="auto">
          <a:xfrm>
            <a:off x="1104900" y="1709738"/>
            <a:ext cx="1028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>
                <a:solidFill>
                  <a:srgbClr val="FF0000"/>
                </a:solidFill>
              </a:rPr>
              <a:t>Client</a:t>
            </a:r>
            <a:endParaRPr lang="en-US" sz="1800">
              <a:solidFill>
                <a:srgbClr val="FF0000"/>
              </a:solidFill>
            </a:endParaRPr>
          </a:p>
        </p:txBody>
      </p:sp>
      <p:sp>
        <p:nvSpPr>
          <p:cNvPr id="27664" name="Rectangle 22"/>
          <p:cNvSpPr>
            <a:spLocks noChangeArrowheads="1"/>
          </p:cNvSpPr>
          <p:nvPr/>
        </p:nvSpPr>
        <p:spPr bwMode="auto">
          <a:xfrm>
            <a:off x="1104900" y="4262438"/>
            <a:ext cx="1028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>
                <a:solidFill>
                  <a:srgbClr val="00B050"/>
                </a:solidFill>
              </a:rPr>
              <a:t>Server</a:t>
            </a:r>
            <a:endParaRPr lang="en-US" sz="1800">
              <a:solidFill>
                <a:srgbClr val="00B050"/>
              </a:solidFill>
            </a:endParaRPr>
          </a:p>
        </p:txBody>
      </p:sp>
      <p:sp>
        <p:nvSpPr>
          <p:cNvPr id="27665" name="Rectangle 23"/>
          <p:cNvSpPr>
            <a:spLocks noChangeArrowheads="1"/>
          </p:cNvSpPr>
          <p:nvPr/>
        </p:nvSpPr>
        <p:spPr bwMode="auto">
          <a:xfrm>
            <a:off x="4432300" y="3725863"/>
            <a:ext cx="2501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>
                <a:solidFill>
                  <a:srgbClr val="0070C0"/>
                </a:solidFill>
              </a:rPr>
              <a:t>Internet</a:t>
            </a:r>
            <a:endParaRPr lang="en-US" sz="1800">
              <a:solidFill>
                <a:srgbClr val="0070C0"/>
              </a:solidFill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3200400" y="1709738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Client</a:t>
            </a: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3187700" y="2971800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Presentation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3200400" y="42322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Logic</a:t>
            </a: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3187700" y="54895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Database</a:t>
            </a:r>
          </a:p>
        </p:txBody>
      </p:sp>
      <p:sp>
        <p:nvSpPr>
          <p:cNvPr id="25" name="Up-Down Arrow 3"/>
          <p:cNvSpPr>
            <a:spLocks noChangeArrowheads="1"/>
          </p:cNvSpPr>
          <p:nvPr/>
        </p:nvSpPr>
        <p:spPr bwMode="auto">
          <a:xfrm>
            <a:off x="4203700" y="2479675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6" name="Up-Down Arrow 14"/>
          <p:cNvSpPr>
            <a:spLocks noChangeArrowheads="1"/>
          </p:cNvSpPr>
          <p:nvPr/>
        </p:nvSpPr>
        <p:spPr bwMode="auto">
          <a:xfrm>
            <a:off x="4203700" y="3733800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7" name="Up-Down Arrow 15"/>
          <p:cNvSpPr>
            <a:spLocks noChangeArrowheads="1"/>
          </p:cNvSpPr>
          <p:nvPr/>
        </p:nvSpPr>
        <p:spPr bwMode="auto">
          <a:xfrm>
            <a:off x="4203700" y="4994275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1"/>
          <p:cNvSpPr>
            <a:spLocks noChangeArrowheads="1"/>
          </p:cNvSpPr>
          <p:nvPr/>
        </p:nvSpPr>
        <p:spPr bwMode="auto">
          <a:xfrm>
            <a:off x="3111500" y="1709738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Client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3098800" y="2971800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Presentation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3111500" y="42322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Logic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3098800" y="54895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Database</a:t>
            </a:r>
          </a:p>
        </p:txBody>
      </p:sp>
      <p:sp>
        <p:nvSpPr>
          <p:cNvPr id="28681" name="Up-Down Arrow 3"/>
          <p:cNvSpPr>
            <a:spLocks noChangeArrowheads="1"/>
          </p:cNvSpPr>
          <p:nvPr/>
        </p:nvSpPr>
        <p:spPr bwMode="auto">
          <a:xfrm>
            <a:off x="4114800" y="2479675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28682" name="Up-Down Arrow 14"/>
          <p:cNvSpPr>
            <a:spLocks noChangeArrowheads="1"/>
          </p:cNvSpPr>
          <p:nvPr/>
        </p:nvSpPr>
        <p:spPr bwMode="auto">
          <a:xfrm>
            <a:off x="4114800" y="3733800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28683" name="Up-Down Arrow 15"/>
          <p:cNvSpPr>
            <a:spLocks noChangeArrowheads="1"/>
          </p:cNvSpPr>
          <p:nvPr/>
        </p:nvSpPr>
        <p:spPr bwMode="auto">
          <a:xfrm>
            <a:off x="4114800" y="4994275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152400" y="990600"/>
            <a:ext cx="8382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sz="2800" dirty="0"/>
              <a:t>How to implement a Web application</a:t>
            </a:r>
          </a:p>
          <a:p>
            <a:pPr marL="0" indent="0">
              <a:buFontTx/>
              <a:buNone/>
              <a:defRPr/>
            </a:pPr>
            <a:r>
              <a:rPr lang="en-US" sz="2800" dirty="0"/>
              <a:t>			</a:t>
            </a:r>
          </a:p>
        </p:txBody>
      </p:sp>
      <p:sp>
        <p:nvSpPr>
          <p:cNvPr id="28685" name="Rectangle 17"/>
          <p:cNvSpPr>
            <a:spLocks noChangeArrowheads="1"/>
          </p:cNvSpPr>
          <p:nvPr/>
        </p:nvSpPr>
        <p:spPr bwMode="auto">
          <a:xfrm>
            <a:off x="990600" y="2895600"/>
            <a:ext cx="7848600" cy="838200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28686" name="Rectangle 21"/>
          <p:cNvSpPr>
            <a:spLocks noChangeArrowheads="1"/>
          </p:cNvSpPr>
          <p:nvPr/>
        </p:nvSpPr>
        <p:spPr bwMode="auto">
          <a:xfrm>
            <a:off x="1095375" y="2971800"/>
            <a:ext cx="1028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>
                <a:solidFill>
                  <a:srgbClr val="FF0000"/>
                </a:solidFill>
              </a:rPr>
              <a:t>Client</a:t>
            </a:r>
            <a:endParaRPr lang="en-US" sz="1800">
              <a:solidFill>
                <a:srgbClr val="FF0000"/>
              </a:solidFill>
            </a:endParaRPr>
          </a:p>
        </p:txBody>
      </p:sp>
      <p:sp>
        <p:nvSpPr>
          <p:cNvPr id="28687" name="Rectangle 18"/>
          <p:cNvSpPr>
            <a:spLocks noChangeArrowheads="1"/>
          </p:cNvSpPr>
          <p:nvPr/>
        </p:nvSpPr>
        <p:spPr bwMode="auto">
          <a:xfrm>
            <a:off x="5553075" y="3084513"/>
            <a:ext cx="3362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/>
              <a:t>HTML, JavaScript, CSS</a:t>
            </a: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1"/>
          <p:cNvSpPr>
            <a:spLocks noChangeArrowheads="1"/>
          </p:cNvSpPr>
          <p:nvPr/>
        </p:nvSpPr>
        <p:spPr bwMode="auto">
          <a:xfrm>
            <a:off x="3111500" y="1709738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Client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3098800" y="2971800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Presentation</a:t>
            </a: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111500" y="42322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Logic</a:t>
            </a: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3098800" y="54895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Database</a:t>
            </a:r>
          </a:p>
        </p:txBody>
      </p:sp>
      <p:sp>
        <p:nvSpPr>
          <p:cNvPr id="29705" name="Up-Down Arrow 3"/>
          <p:cNvSpPr>
            <a:spLocks noChangeArrowheads="1"/>
          </p:cNvSpPr>
          <p:nvPr/>
        </p:nvSpPr>
        <p:spPr bwMode="auto">
          <a:xfrm>
            <a:off x="4114800" y="2479675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29706" name="Up-Down Arrow 14"/>
          <p:cNvSpPr>
            <a:spLocks noChangeArrowheads="1"/>
          </p:cNvSpPr>
          <p:nvPr/>
        </p:nvSpPr>
        <p:spPr bwMode="auto">
          <a:xfrm>
            <a:off x="4114800" y="3733800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29707" name="Up-Down Arrow 15"/>
          <p:cNvSpPr>
            <a:spLocks noChangeArrowheads="1"/>
          </p:cNvSpPr>
          <p:nvPr/>
        </p:nvSpPr>
        <p:spPr bwMode="auto">
          <a:xfrm>
            <a:off x="4114800" y="4994275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152400" y="990600"/>
            <a:ext cx="8382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sz="2800" dirty="0"/>
              <a:t>	How to implement a Web application</a:t>
            </a:r>
          </a:p>
          <a:p>
            <a:pPr marL="0" indent="0">
              <a:buFontTx/>
              <a:buNone/>
              <a:defRPr/>
            </a:pPr>
            <a:r>
              <a:rPr lang="en-US" sz="2800" dirty="0"/>
              <a:t>		</a:t>
            </a:r>
          </a:p>
        </p:txBody>
      </p:sp>
      <p:sp>
        <p:nvSpPr>
          <p:cNvPr id="29709" name="Rectangle 19"/>
          <p:cNvSpPr>
            <a:spLocks noChangeArrowheads="1"/>
          </p:cNvSpPr>
          <p:nvPr/>
        </p:nvSpPr>
        <p:spPr bwMode="auto">
          <a:xfrm>
            <a:off x="990600" y="4187825"/>
            <a:ext cx="7772400" cy="765175"/>
          </a:xfrm>
          <a:prstGeom prst="rect">
            <a:avLst/>
          </a:prstGeom>
          <a:noFill/>
          <a:ln w="25400" algn="ctr">
            <a:solidFill>
              <a:srgbClr val="00B05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9710" name="Rectangle 22"/>
          <p:cNvSpPr>
            <a:spLocks noChangeArrowheads="1"/>
          </p:cNvSpPr>
          <p:nvPr/>
        </p:nvSpPr>
        <p:spPr bwMode="auto">
          <a:xfrm>
            <a:off x="1104900" y="4262438"/>
            <a:ext cx="1028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>
                <a:solidFill>
                  <a:srgbClr val="00B050"/>
                </a:solidFill>
              </a:rPr>
              <a:t>Server</a:t>
            </a:r>
            <a:endParaRPr lang="en-US" sz="1800">
              <a:solidFill>
                <a:srgbClr val="00B050"/>
              </a:solidFill>
            </a:endParaRPr>
          </a:p>
        </p:txBody>
      </p:sp>
      <p:sp>
        <p:nvSpPr>
          <p:cNvPr id="29711" name="Rectangle 18"/>
          <p:cNvSpPr>
            <a:spLocks noChangeArrowheads="1"/>
          </p:cNvSpPr>
          <p:nvPr/>
        </p:nvSpPr>
        <p:spPr bwMode="auto">
          <a:xfrm>
            <a:off x="5553075" y="4338638"/>
            <a:ext cx="3362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/>
              <a:t>PHP, ASP, Python, Java</a:t>
            </a: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1"/>
          <p:cNvSpPr>
            <a:spLocks noChangeArrowheads="1"/>
          </p:cNvSpPr>
          <p:nvPr/>
        </p:nvSpPr>
        <p:spPr bwMode="auto">
          <a:xfrm>
            <a:off x="3111500" y="1709738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Client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3098800" y="2971800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Presentation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111500" y="42322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Logic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3098800" y="54895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Database</a:t>
            </a:r>
          </a:p>
        </p:txBody>
      </p:sp>
      <p:sp>
        <p:nvSpPr>
          <p:cNvPr id="30729" name="Up-Down Arrow 3"/>
          <p:cNvSpPr>
            <a:spLocks noChangeArrowheads="1"/>
          </p:cNvSpPr>
          <p:nvPr/>
        </p:nvSpPr>
        <p:spPr bwMode="auto">
          <a:xfrm>
            <a:off x="4114800" y="2479675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30730" name="Up-Down Arrow 14"/>
          <p:cNvSpPr>
            <a:spLocks noChangeArrowheads="1"/>
          </p:cNvSpPr>
          <p:nvPr/>
        </p:nvSpPr>
        <p:spPr bwMode="auto">
          <a:xfrm>
            <a:off x="4114800" y="3733800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30731" name="Up-Down Arrow 15"/>
          <p:cNvSpPr>
            <a:spLocks noChangeArrowheads="1"/>
          </p:cNvSpPr>
          <p:nvPr/>
        </p:nvSpPr>
        <p:spPr bwMode="auto">
          <a:xfrm>
            <a:off x="4114800" y="4994275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152400" y="990600"/>
            <a:ext cx="8382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sz="2800" dirty="0"/>
              <a:t>How to implement a Web application</a:t>
            </a:r>
          </a:p>
          <a:p>
            <a:pPr marL="0" indent="0">
              <a:buFontTx/>
              <a:buNone/>
              <a:defRPr/>
            </a:pPr>
            <a:r>
              <a:rPr lang="en-US" sz="2800" dirty="0"/>
              <a:t>			</a:t>
            </a:r>
          </a:p>
        </p:txBody>
      </p:sp>
      <p:sp>
        <p:nvSpPr>
          <p:cNvPr id="30733" name="Rectangle 19"/>
          <p:cNvSpPr>
            <a:spLocks noChangeArrowheads="1"/>
          </p:cNvSpPr>
          <p:nvPr/>
        </p:nvSpPr>
        <p:spPr bwMode="auto">
          <a:xfrm>
            <a:off x="990600" y="4187825"/>
            <a:ext cx="6553200" cy="2098675"/>
          </a:xfrm>
          <a:prstGeom prst="rect">
            <a:avLst/>
          </a:prstGeom>
          <a:noFill/>
          <a:ln w="25400" algn="ctr">
            <a:solidFill>
              <a:srgbClr val="00B05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0734" name="Rectangle 22"/>
          <p:cNvSpPr>
            <a:spLocks noChangeArrowheads="1"/>
          </p:cNvSpPr>
          <p:nvPr/>
        </p:nvSpPr>
        <p:spPr bwMode="auto">
          <a:xfrm>
            <a:off x="1104900" y="4262438"/>
            <a:ext cx="1028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>
                <a:solidFill>
                  <a:srgbClr val="00B050"/>
                </a:solidFill>
              </a:rPr>
              <a:t>Server</a:t>
            </a:r>
            <a:endParaRPr lang="en-US" sz="1800">
              <a:solidFill>
                <a:srgbClr val="00B050"/>
              </a:solidFill>
            </a:endParaRPr>
          </a:p>
        </p:txBody>
      </p:sp>
      <p:sp>
        <p:nvSpPr>
          <p:cNvPr id="30735" name="Rectangle 18"/>
          <p:cNvSpPr>
            <a:spLocks noChangeArrowheads="1"/>
          </p:cNvSpPr>
          <p:nvPr/>
        </p:nvSpPr>
        <p:spPr bwMode="auto">
          <a:xfrm>
            <a:off x="4343400" y="3767138"/>
            <a:ext cx="480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/>
              <a:t>LAMP – </a:t>
            </a:r>
            <a:r>
              <a:rPr lang="en-US" sz="2000"/>
              <a:t>Linux, Apache, MySQL, PHP</a:t>
            </a:r>
            <a:endParaRPr lang="en-US" sz="1600"/>
          </a:p>
        </p:txBody>
      </p:sp>
      <p:sp>
        <p:nvSpPr>
          <p:cNvPr id="30736" name="Rectangle 20"/>
          <p:cNvSpPr>
            <a:spLocks noChangeArrowheads="1"/>
          </p:cNvSpPr>
          <p:nvPr/>
        </p:nvSpPr>
        <p:spPr bwMode="auto">
          <a:xfrm>
            <a:off x="5562600" y="4344988"/>
            <a:ext cx="167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>
                <a:solidFill>
                  <a:srgbClr val="00B050"/>
                </a:solidFill>
              </a:rPr>
              <a:t>Web Server</a:t>
            </a:r>
            <a:endParaRPr lang="en-US" sz="1800">
              <a:solidFill>
                <a:srgbClr val="00B050"/>
              </a:solidFill>
            </a:endParaRPr>
          </a:p>
        </p:txBody>
      </p:sp>
      <p:sp>
        <p:nvSpPr>
          <p:cNvPr id="30737" name="Rectangle 24"/>
          <p:cNvSpPr>
            <a:spLocks noChangeArrowheads="1"/>
          </p:cNvSpPr>
          <p:nvPr/>
        </p:nvSpPr>
        <p:spPr bwMode="auto">
          <a:xfrm>
            <a:off x="5562600" y="5602288"/>
            <a:ext cx="167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>
                <a:solidFill>
                  <a:srgbClr val="00B050"/>
                </a:solidFill>
              </a:rPr>
              <a:t>DB Server</a:t>
            </a:r>
            <a:endParaRPr lang="en-US" sz="1800">
              <a:solidFill>
                <a:srgbClr val="00B0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Framework:</a:t>
            </a:r>
          </a:p>
          <a:p>
            <a:pPr lvl="1"/>
            <a:r>
              <a:rPr lang="en-US" dirty="0"/>
              <a:t>LAMP</a:t>
            </a:r>
          </a:p>
          <a:p>
            <a:pPr lvl="1"/>
            <a:r>
              <a:rPr lang="en-US" dirty="0"/>
              <a:t>Client side:</a:t>
            </a:r>
          </a:p>
          <a:p>
            <a:pPr lvl="2"/>
            <a:r>
              <a:rPr lang="en-US" dirty="0"/>
              <a:t>Examples: CSS, Flash, HTML, DHTML, </a:t>
            </a:r>
            <a:r>
              <a:rPr lang="en-US" dirty="0" err="1"/>
              <a:t>Javascipt</a:t>
            </a:r>
            <a:endParaRPr lang="en-US" dirty="0"/>
          </a:p>
          <a:p>
            <a:pPr lvl="1"/>
            <a:r>
              <a:rPr lang="en-US" dirty="0"/>
              <a:t>Server side:</a:t>
            </a:r>
          </a:p>
          <a:p>
            <a:pPr lvl="2"/>
            <a:r>
              <a:rPr lang="en-US" dirty="0"/>
              <a:t>Examples: ASP, Java, Perl, PHP, Python, Ruby</a:t>
            </a:r>
          </a:p>
          <a:p>
            <a:pPr lvl="1"/>
            <a:r>
              <a:rPr lang="en-US" dirty="0"/>
              <a:t>Web server:</a:t>
            </a:r>
          </a:p>
          <a:p>
            <a:pPr lvl="2"/>
            <a:r>
              <a:rPr lang="en-US" dirty="0"/>
              <a:t>Examples: Apache, Flask</a:t>
            </a:r>
          </a:p>
          <a:p>
            <a:pPr lvl="1"/>
            <a:r>
              <a:rPr lang="en-US" dirty="0"/>
              <a:t>Database:</a:t>
            </a:r>
          </a:p>
          <a:p>
            <a:pPr lvl="2"/>
            <a:r>
              <a:rPr lang="en-US" dirty="0"/>
              <a:t>Examples: MySQL, Oracle, </a:t>
            </a:r>
            <a:r>
              <a:rPr lang="en-US" dirty="0" err="1"/>
              <a:t>Postgres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Common tools for building web apps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1"/>
          <p:cNvSpPr>
            <a:spLocks noChangeArrowheads="1"/>
          </p:cNvSpPr>
          <p:nvPr/>
        </p:nvSpPr>
        <p:spPr bwMode="auto">
          <a:xfrm>
            <a:off x="3111500" y="1709738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Client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3098800" y="2971800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Presentation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3111500" y="42322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Logic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3098800" y="54895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Database</a:t>
            </a:r>
          </a:p>
        </p:txBody>
      </p:sp>
      <p:sp>
        <p:nvSpPr>
          <p:cNvPr id="33801" name="Up-Down Arrow 3"/>
          <p:cNvSpPr>
            <a:spLocks noChangeArrowheads="1"/>
          </p:cNvSpPr>
          <p:nvPr/>
        </p:nvSpPr>
        <p:spPr bwMode="auto">
          <a:xfrm>
            <a:off x="4114800" y="2479675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33802" name="Up-Down Arrow 14"/>
          <p:cNvSpPr>
            <a:spLocks noChangeArrowheads="1"/>
          </p:cNvSpPr>
          <p:nvPr/>
        </p:nvSpPr>
        <p:spPr bwMode="auto">
          <a:xfrm>
            <a:off x="4114800" y="3733800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33803" name="Up-Down Arrow 15"/>
          <p:cNvSpPr>
            <a:spLocks noChangeArrowheads="1"/>
          </p:cNvSpPr>
          <p:nvPr/>
        </p:nvSpPr>
        <p:spPr bwMode="auto">
          <a:xfrm>
            <a:off x="4114800" y="4994275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152400" y="990600"/>
            <a:ext cx="8382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sz="2800" dirty="0"/>
              <a:t>We will help you with project tutorials</a:t>
            </a:r>
          </a:p>
          <a:p>
            <a:pPr marL="0" indent="0">
              <a:buFontTx/>
              <a:buNone/>
              <a:defRPr/>
            </a:pPr>
            <a:r>
              <a:rPr lang="en-US" sz="2800" dirty="0"/>
              <a:t>			</a:t>
            </a:r>
          </a:p>
        </p:txBody>
      </p:sp>
      <p:sp>
        <p:nvSpPr>
          <p:cNvPr id="33805" name="Rectangle 17"/>
          <p:cNvSpPr>
            <a:spLocks noChangeArrowheads="1"/>
          </p:cNvSpPr>
          <p:nvPr/>
        </p:nvSpPr>
        <p:spPr bwMode="auto">
          <a:xfrm>
            <a:off x="990600" y="2930525"/>
            <a:ext cx="4648200" cy="1644650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33806" name="Rectangle 19"/>
          <p:cNvSpPr>
            <a:spLocks noChangeArrowheads="1"/>
          </p:cNvSpPr>
          <p:nvPr/>
        </p:nvSpPr>
        <p:spPr bwMode="auto">
          <a:xfrm>
            <a:off x="990600" y="4598988"/>
            <a:ext cx="4648200" cy="1676400"/>
          </a:xfrm>
          <a:prstGeom prst="rect">
            <a:avLst/>
          </a:prstGeom>
          <a:noFill/>
          <a:ln w="25400" algn="ctr">
            <a:solidFill>
              <a:srgbClr val="00B05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3807" name="Rectangle 21"/>
          <p:cNvSpPr>
            <a:spLocks noChangeArrowheads="1"/>
          </p:cNvSpPr>
          <p:nvPr/>
        </p:nvSpPr>
        <p:spPr bwMode="auto">
          <a:xfrm>
            <a:off x="1104900" y="3005138"/>
            <a:ext cx="1028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>
                <a:solidFill>
                  <a:srgbClr val="FF0000"/>
                </a:solidFill>
              </a:rPr>
              <a:t>Client</a:t>
            </a:r>
            <a:endParaRPr lang="en-US" sz="1800">
              <a:solidFill>
                <a:srgbClr val="FF0000"/>
              </a:solidFill>
            </a:endParaRPr>
          </a:p>
        </p:txBody>
      </p:sp>
      <p:sp>
        <p:nvSpPr>
          <p:cNvPr id="33808" name="Rectangle 22"/>
          <p:cNvSpPr>
            <a:spLocks noChangeArrowheads="1"/>
          </p:cNvSpPr>
          <p:nvPr/>
        </p:nvSpPr>
        <p:spPr bwMode="auto">
          <a:xfrm>
            <a:off x="1100138" y="4684713"/>
            <a:ext cx="1028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>
                <a:solidFill>
                  <a:srgbClr val="00B050"/>
                </a:solidFill>
              </a:rPr>
              <a:t>Server</a:t>
            </a:r>
            <a:endParaRPr lang="en-US" sz="1800">
              <a:solidFill>
                <a:srgbClr val="00B050"/>
              </a:solidFill>
            </a:endParaRPr>
          </a:p>
        </p:txBody>
      </p:sp>
      <p:sp>
        <p:nvSpPr>
          <p:cNvPr id="33809" name="Rectangle 18"/>
          <p:cNvSpPr>
            <a:spLocks noChangeArrowheads="1"/>
          </p:cNvSpPr>
          <p:nvPr/>
        </p:nvSpPr>
        <p:spPr bwMode="auto">
          <a:xfrm>
            <a:off x="5791200" y="5205413"/>
            <a:ext cx="2819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>
                <a:solidFill>
                  <a:srgbClr val="00B050"/>
                </a:solidFill>
              </a:rPr>
              <a:t>DB Programming</a:t>
            </a:r>
            <a:endParaRPr lang="en-US" sz="1800">
              <a:solidFill>
                <a:srgbClr val="00B050"/>
              </a:solidFill>
            </a:endParaRPr>
          </a:p>
        </p:txBody>
      </p:sp>
      <p:sp>
        <p:nvSpPr>
          <p:cNvPr id="33810" name="Rectangle 20"/>
          <p:cNvSpPr>
            <a:spLocks noChangeArrowheads="1"/>
          </p:cNvSpPr>
          <p:nvPr/>
        </p:nvSpPr>
        <p:spPr bwMode="auto">
          <a:xfrm>
            <a:off x="5791200" y="3500438"/>
            <a:ext cx="2819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>
                <a:solidFill>
                  <a:srgbClr val="FF0000"/>
                </a:solidFill>
              </a:rPr>
              <a:t>Web Programming</a:t>
            </a:r>
            <a:endParaRPr lang="en-US" sz="180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 tips</a:t>
            </a:r>
          </a:p>
        </p:txBody>
      </p:sp>
      <p:sp>
        <p:nvSpPr>
          <p:cNvPr id="3482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Projects page on the Webpage to get started</a:t>
            </a:r>
          </a:p>
          <a:p>
            <a:r>
              <a:rPr lang="en-US" dirty="0"/>
              <a:t>I have provided development environment</a:t>
            </a:r>
          </a:p>
          <a:p>
            <a:pPr lvl="1"/>
            <a:r>
              <a:rPr lang="en-US" dirty="0"/>
              <a:t>Database: MySQL</a:t>
            </a:r>
          </a:p>
          <a:p>
            <a:pPr lvl="1"/>
            <a:r>
              <a:rPr lang="en-US" dirty="0"/>
              <a:t>Web server: Apache, Flask</a:t>
            </a:r>
          </a:p>
          <a:p>
            <a:r>
              <a:rPr lang="en-US" dirty="0"/>
              <a:t>Start early</a:t>
            </a:r>
          </a:p>
          <a:p>
            <a:pPr lvl="1"/>
            <a:r>
              <a:rPr lang="en-US" dirty="0"/>
              <a:t>Unexpected issues</a:t>
            </a:r>
          </a:p>
          <a:p>
            <a:pPr lvl="1"/>
            <a:r>
              <a:rPr lang="en-US" dirty="0"/>
              <a:t>Form groups now</a:t>
            </a:r>
          </a:p>
          <a:p>
            <a:r>
              <a:rPr lang="en-US" dirty="0"/>
              <a:t>Have a questions? Problem forming group?</a:t>
            </a:r>
          </a:p>
          <a:p>
            <a:pPr lvl="1"/>
            <a:r>
              <a:rPr lang="en-US" dirty="0"/>
              <a:t>Post to Canvas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other interesting project ideas?</a:t>
            </a:r>
          </a:p>
        </p:txBody>
      </p:sp>
      <p:sp>
        <p:nvSpPr>
          <p:cNvPr id="819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Academic:</a:t>
            </a:r>
          </a:p>
          <a:p>
            <a:pPr lvl="1"/>
            <a:r>
              <a:rPr lang="en-US"/>
              <a:t>Course material search, project partner search , …</a:t>
            </a:r>
          </a:p>
          <a:p>
            <a:r>
              <a:rPr lang="en-US"/>
              <a:t>Entertainment:</a:t>
            </a:r>
          </a:p>
          <a:p>
            <a:pPr lvl="1"/>
            <a:r>
              <a:rPr lang="en-US"/>
              <a:t>Book recommendation, music/playlist sharing, fantasy football analysis, ….</a:t>
            </a:r>
          </a:p>
          <a:p>
            <a:r>
              <a:rPr lang="en-US"/>
              <a:t>Productivity systems:</a:t>
            </a:r>
          </a:p>
          <a:p>
            <a:pPr lvl="1"/>
            <a:r>
              <a:rPr lang="en-US"/>
              <a:t>Task management, human resource management, …</a:t>
            </a:r>
          </a:p>
          <a:p>
            <a:r>
              <a:rPr lang="en-US"/>
              <a:t>Healthcare:</a:t>
            </a:r>
          </a:p>
          <a:p>
            <a:pPr lvl="1"/>
            <a:r>
              <a:rPr lang="en-US"/>
              <a:t>Physician recommendation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other interesting project ideas?</a:t>
            </a:r>
          </a:p>
        </p:txBody>
      </p:sp>
      <p:sp>
        <p:nvSpPr>
          <p:cNvPr id="307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Social Media:</a:t>
            </a:r>
          </a:p>
          <a:p>
            <a:pPr lvl="1"/>
            <a:r>
              <a:rPr lang="en-US"/>
              <a:t>DevianArt/Facebook mashup , …</a:t>
            </a:r>
          </a:p>
          <a:p>
            <a:r>
              <a:rPr lang="en-US"/>
              <a:t>Others:</a:t>
            </a:r>
          </a:p>
          <a:p>
            <a:pPr lvl="1"/>
            <a:r>
              <a:rPr lang="en-US"/>
              <a:t>Stocks, weather tracking, ….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What is your crazy idea?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Fall 2024 projects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346" y="1732450"/>
            <a:ext cx="7765322" cy="4896950"/>
          </a:xfrm>
        </p:spPr>
        <p:txBody>
          <a:bodyPr>
            <a:normAutofit/>
          </a:bodyPr>
          <a:lstStyle/>
          <a:p>
            <a:pPr fontAlgn="t"/>
            <a:r>
              <a:rPr lang="en-US" dirty="0" err="1"/>
              <a:t>BuildingBytes</a:t>
            </a:r>
            <a:endParaRPr lang="en-US" dirty="0"/>
          </a:p>
          <a:p>
            <a:pPr fontAlgn="t"/>
            <a:r>
              <a:rPr lang="en-US" dirty="0" err="1"/>
              <a:t>BeatBook</a:t>
            </a:r>
            <a:endParaRPr lang="en-US" dirty="0"/>
          </a:p>
          <a:p>
            <a:pPr fontAlgn="t"/>
            <a:r>
              <a:rPr lang="en-US" dirty="0" err="1"/>
              <a:t>NDGradGate</a:t>
            </a:r>
            <a:endParaRPr lang="en-US" dirty="0"/>
          </a:p>
          <a:p>
            <a:pPr fontAlgn="t"/>
            <a:r>
              <a:rPr lang="en-US" dirty="0" err="1">
                <a:effectLst/>
              </a:rPr>
              <a:t>EcoTrip</a:t>
            </a:r>
            <a:endParaRPr lang="en-US" dirty="0">
              <a:effectLst/>
            </a:endParaRPr>
          </a:p>
          <a:p>
            <a:pPr fontAlgn="t"/>
            <a:r>
              <a:rPr lang="en-US" dirty="0" err="1"/>
              <a:t>StoneSoup</a:t>
            </a:r>
            <a:endParaRPr lang="en-US" dirty="0"/>
          </a:p>
          <a:p>
            <a:pPr fontAlgn="t"/>
            <a:r>
              <a:rPr lang="en-US" dirty="0" err="1"/>
              <a:t>MastermiNDs</a:t>
            </a:r>
            <a:endParaRPr lang="en-US" dirty="0"/>
          </a:p>
          <a:p>
            <a:pPr fontAlgn="t"/>
            <a:r>
              <a:rPr lang="en-US" dirty="0" err="1"/>
              <a:t>NDFood</a:t>
            </a:r>
            <a:endParaRPr lang="en-US" dirty="0"/>
          </a:p>
          <a:p>
            <a:pPr fontAlgn="t"/>
            <a:r>
              <a:rPr lang="en-US" dirty="0" err="1"/>
              <a:t>WeatherWizard</a:t>
            </a:r>
            <a:endParaRPr lang="en-US" dirty="0"/>
          </a:p>
          <a:p>
            <a:pPr fontAlgn="t"/>
            <a:r>
              <a:rPr lang="en-US" dirty="0" err="1"/>
              <a:t>EddyEats</a:t>
            </a:r>
            <a:endParaRPr lang="en-US" dirty="0"/>
          </a:p>
          <a:p>
            <a:pPr fontAlgn="t"/>
            <a:r>
              <a:rPr lang="en-US" dirty="0" err="1"/>
              <a:t>JetStream</a:t>
            </a:r>
            <a:endParaRPr lang="en-US" dirty="0"/>
          </a:p>
          <a:p>
            <a:pPr fontAlgn="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081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Fall 2024 projects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346" y="1732450"/>
            <a:ext cx="7765322" cy="4896950"/>
          </a:xfrm>
        </p:spPr>
        <p:txBody>
          <a:bodyPr>
            <a:normAutofit/>
          </a:bodyPr>
          <a:lstStyle/>
          <a:p>
            <a:pPr fontAlgn="t"/>
            <a:r>
              <a:rPr lang="en-US" dirty="0"/>
              <a:t>Boss</a:t>
            </a:r>
          </a:p>
          <a:p>
            <a:pPr fontAlgn="t"/>
            <a:r>
              <a:rPr lang="en-US" dirty="0" err="1"/>
              <a:t>NDSmashStats</a:t>
            </a:r>
            <a:endParaRPr lang="en-US" dirty="0"/>
          </a:p>
          <a:p>
            <a:pPr fontAlgn="t"/>
            <a:r>
              <a:rPr lang="en-US" dirty="0" err="1"/>
              <a:t>CourseCrafter</a:t>
            </a:r>
            <a:endParaRPr lang="en-US" dirty="0"/>
          </a:p>
          <a:p>
            <a:pPr fontAlgn="t"/>
            <a:r>
              <a:rPr lang="en-US" dirty="0">
                <a:effectLst/>
              </a:rPr>
              <a:t>OWD</a:t>
            </a:r>
          </a:p>
          <a:p>
            <a:pPr fontAlgn="t"/>
            <a:r>
              <a:rPr lang="en-US" dirty="0" err="1"/>
              <a:t>PapasSteezeria</a:t>
            </a:r>
            <a:endParaRPr lang="en-US" dirty="0"/>
          </a:p>
          <a:p>
            <a:pPr fontAlgn="t"/>
            <a:r>
              <a:rPr lang="en-US" dirty="0" err="1"/>
              <a:t>CulinaryChronicles</a:t>
            </a:r>
            <a:endParaRPr lang="en-US" dirty="0"/>
          </a:p>
          <a:p>
            <a:pPr fontAlgn="t"/>
            <a:r>
              <a:rPr lang="en-US" dirty="0" err="1"/>
              <a:t>PantryPal</a:t>
            </a:r>
            <a:endParaRPr lang="en-US" dirty="0"/>
          </a:p>
          <a:p>
            <a:pPr fontAlgn="t"/>
            <a:r>
              <a:rPr lang="en-US" dirty="0"/>
              <a:t>Plnd4u</a:t>
            </a:r>
          </a:p>
          <a:p>
            <a:pPr fontAlgn="t"/>
            <a:r>
              <a:rPr lang="en-US" dirty="0" err="1"/>
              <a:t>CulinaryCanvas</a:t>
            </a:r>
            <a:endParaRPr lang="en-US" dirty="0"/>
          </a:p>
          <a:p>
            <a:pPr fontAlgn="t"/>
            <a:endParaRPr lang="en-US" dirty="0"/>
          </a:p>
          <a:p>
            <a:pPr fontAlgn="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389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Fall 2023 projects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346" y="1732450"/>
            <a:ext cx="7765322" cy="4896950"/>
          </a:xfrm>
        </p:spPr>
        <p:txBody>
          <a:bodyPr>
            <a:normAutofit/>
          </a:bodyPr>
          <a:lstStyle/>
          <a:p>
            <a:pPr fontAlgn="t"/>
            <a:r>
              <a:rPr lang="en-US" dirty="0" err="1"/>
              <a:t>StudyBuddy</a:t>
            </a:r>
            <a:endParaRPr lang="en-US" dirty="0"/>
          </a:p>
          <a:p>
            <a:pPr fontAlgn="t"/>
            <a:r>
              <a:rPr lang="en-US" dirty="0"/>
              <a:t>Volo (I Fly)</a:t>
            </a:r>
          </a:p>
          <a:p>
            <a:pPr fontAlgn="t"/>
            <a:r>
              <a:rPr lang="en-US" dirty="0" err="1"/>
              <a:t>HesHelpers</a:t>
            </a:r>
            <a:endParaRPr lang="en-US" dirty="0"/>
          </a:p>
          <a:p>
            <a:pPr fontAlgn="t"/>
            <a:r>
              <a:rPr lang="en-US" dirty="0">
                <a:effectLst/>
              </a:rPr>
              <a:t>Weird Algorithm</a:t>
            </a:r>
          </a:p>
          <a:p>
            <a:pPr fontAlgn="t"/>
            <a:r>
              <a:rPr lang="en-US" dirty="0"/>
              <a:t>SQL Squad</a:t>
            </a:r>
          </a:p>
          <a:p>
            <a:pPr fontAlgn="t"/>
            <a:r>
              <a:rPr lang="en-US" dirty="0" err="1"/>
              <a:t>Spanky’s</a:t>
            </a:r>
            <a:endParaRPr lang="en-US" dirty="0"/>
          </a:p>
          <a:p>
            <a:pPr fontAlgn="t"/>
            <a:r>
              <a:rPr lang="en-US" dirty="0" err="1"/>
              <a:t>UBalance</a:t>
            </a:r>
            <a:endParaRPr lang="en-US" dirty="0"/>
          </a:p>
          <a:p>
            <a:pPr fontAlgn="t"/>
            <a:r>
              <a:rPr lang="en-US" dirty="0"/>
              <a:t>Audio Odyssey</a:t>
            </a:r>
          </a:p>
          <a:p>
            <a:pPr fontAlgn="t"/>
            <a:r>
              <a:rPr lang="en-US" dirty="0" err="1"/>
              <a:t>BetsButStocks</a:t>
            </a:r>
            <a:endParaRPr lang="en-US" dirty="0"/>
          </a:p>
          <a:p>
            <a:pPr fontAlgn="t"/>
            <a:r>
              <a:rPr lang="en-US" dirty="0"/>
              <a:t>IMND</a:t>
            </a:r>
          </a:p>
          <a:p>
            <a:pPr fontAlgn="t"/>
            <a:r>
              <a:rPr lang="en-US" dirty="0" err="1"/>
              <a:t>DatabaseD</a:t>
            </a:r>
            <a:endParaRPr lang="en-US" dirty="0"/>
          </a:p>
          <a:p>
            <a:pPr fontAlgn="t"/>
            <a:endParaRPr lang="en-US" dirty="0"/>
          </a:p>
          <a:p>
            <a:pPr fontAlgn="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809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Fall 2024 projects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346" y="1732450"/>
            <a:ext cx="7765322" cy="4896950"/>
          </a:xfrm>
        </p:spPr>
        <p:txBody>
          <a:bodyPr>
            <a:normAutofit fontScale="92500" lnSpcReduction="10000"/>
          </a:bodyPr>
          <a:lstStyle/>
          <a:p>
            <a:pPr fontAlgn="t"/>
            <a:r>
              <a:rPr lang="en-US" dirty="0" err="1"/>
              <a:t>BoutsMart</a:t>
            </a:r>
            <a:endParaRPr lang="en-US" dirty="0"/>
          </a:p>
          <a:p>
            <a:pPr fontAlgn="t"/>
            <a:r>
              <a:rPr lang="en-US" dirty="0" err="1"/>
              <a:t>MUSaIC</a:t>
            </a:r>
            <a:endParaRPr lang="en-US" dirty="0"/>
          </a:p>
          <a:p>
            <a:pPr fontAlgn="t"/>
            <a:r>
              <a:rPr lang="en-US" dirty="0" err="1"/>
              <a:t>Grillemasters</a:t>
            </a:r>
            <a:endParaRPr lang="en-US" dirty="0"/>
          </a:p>
          <a:p>
            <a:pPr fontAlgn="t"/>
            <a:r>
              <a:rPr lang="en-US" dirty="0" err="1">
                <a:effectLst/>
              </a:rPr>
              <a:t>NDEats</a:t>
            </a:r>
            <a:endParaRPr lang="en-US" dirty="0">
              <a:effectLst/>
            </a:endParaRPr>
          </a:p>
          <a:p>
            <a:pPr fontAlgn="t"/>
            <a:r>
              <a:rPr lang="en-US" dirty="0"/>
              <a:t>Beverage Buddy</a:t>
            </a:r>
          </a:p>
          <a:p>
            <a:pPr fontAlgn="t"/>
            <a:r>
              <a:rPr lang="en-US" dirty="0"/>
              <a:t>Cultivate</a:t>
            </a:r>
          </a:p>
          <a:p>
            <a:pPr fontAlgn="t"/>
            <a:r>
              <a:rPr lang="en-US" dirty="0" err="1"/>
              <a:t>ZeeFood</a:t>
            </a:r>
            <a:endParaRPr lang="en-US" dirty="0"/>
          </a:p>
          <a:p>
            <a:pPr fontAlgn="t"/>
            <a:r>
              <a:rPr lang="en-US" dirty="0" err="1"/>
              <a:t>ScreenKings</a:t>
            </a:r>
            <a:endParaRPr lang="en-US" dirty="0"/>
          </a:p>
          <a:p>
            <a:pPr fontAlgn="t"/>
            <a:r>
              <a:rPr lang="en-US" dirty="0">
                <a:effectLst/>
              </a:rPr>
              <a:t>La </a:t>
            </a:r>
            <a:r>
              <a:rPr lang="en-US" dirty="0" err="1">
                <a:effectLst/>
              </a:rPr>
              <a:t>Musica</a:t>
            </a:r>
            <a:endParaRPr lang="en-US" dirty="0"/>
          </a:p>
          <a:p>
            <a:pPr fontAlgn="t"/>
            <a:r>
              <a:rPr lang="en-US" dirty="0" err="1"/>
              <a:t>bacND</a:t>
            </a:r>
            <a:endParaRPr lang="en-US" dirty="0"/>
          </a:p>
          <a:p>
            <a:pPr fontAlgn="t"/>
            <a:r>
              <a:rPr lang="en-US" dirty="0" err="1"/>
              <a:t>TravelFrieND</a:t>
            </a:r>
            <a:endParaRPr lang="en-US" dirty="0"/>
          </a:p>
          <a:p>
            <a:pPr fontAlgn="t"/>
            <a:r>
              <a:rPr lang="en-US" dirty="0"/>
              <a:t>SNATA</a:t>
            </a:r>
          </a:p>
          <a:p>
            <a:pPr fontAlgn="t"/>
            <a:endParaRPr lang="en-US" dirty="0"/>
          </a:p>
          <a:p>
            <a:pPr fontAlgn="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2343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24559</TotalTime>
  <Words>1370</Words>
  <Application>Microsoft Office PowerPoint</Application>
  <PresentationFormat>On-screen Show (4:3)</PresentationFormat>
  <Paragraphs>341</Paragraphs>
  <Slides>37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Calisto MT</vt:lpstr>
      <vt:lpstr>Times New Roman</vt:lpstr>
      <vt:lpstr>Wingdings 2</vt:lpstr>
      <vt:lpstr>Slate</vt:lpstr>
      <vt:lpstr>A Database-Driven Web-based Information system </vt:lpstr>
      <vt:lpstr>The most important slide</vt:lpstr>
      <vt:lpstr>What are some cool projects of the past?</vt:lpstr>
      <vt:lpstr>Some other interesting project ideas?</vt:lpstr>
      <vt:lpstr>Some other interesting project ideas?</vt:lpstr>
      <vt:lpstr>Fall 2024 projects</vt:lpstr>
      <vt:lpstr>Fall 2024 projects</vt:lpstr>
      <vt:lpstr>Fall 2023 projects</vt:lpstr>
      <vt:lpstr>Fall 2024 projects</vt:lpstr>
      <vt:lpstr>Fall 2022 projects</vt:lpstr>
      <vt:lpstr>Fall 2022 projects</vt:lpstr>
      <vt:lpstr>Our expectation for projects:  STAGES</vt:lpstr>
      <vt:lpstr>Our expectation for projects: GRADING</vt:lpstr>
      <vt:lpstr>Our expectation for projects: GRADING </vt:lpstr>
      <vt:lpstr>Some other cool projects in the past?</vt:lpstr>
      <vt:lpstr>Project requirements:</vt:lpstr>
      <vt:lpstr>Data requirements</vt:lpstr>
      <vt:lpstr>Project requirements</vt:lpstr>
      <vt:lpstr>Advanced Functions</vt:lpstr>
      <vt:lpstr>Advanced Functions</vt:lpstr>
      <vt:lpstr>Google Maps does not count</vt:lpstr>
      <vt:lpstr>Google Maps does not count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Common tools for building web apps</vt:lpstr>
      <vt:lpstr>PowerPoint Presentation</vt:lpstr>
      <vt:lpstr>Project tips</vt:lpstr>
    </vt:vector>
  </TitlesOfParts>
  <Company>uw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Database Systems</dc:title>
  <dc:creator>cse</dc:creator>
  <cp:lastModifiedBy>Tim Weninger</cp:lastModifiedBy>
  <cp:revision>510</cp:revision>
  <cp:lastPrinted>2012-06-04T15:16:46Z</cp:lastPrinted>
  <dcterms:created xsi:type="dcterms:W3CDTF">1998-01-01T22:48:26Z</dcterms:created>
  <dcterms:modified xsi:type="dcterms:W3CDTF">2025-09-01T03:32:10Z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95</vt:i4>
  </property>
  <property fmtid="{D5CDD505-2E9C-101B-9397-08002B2CF9AE}" pid="5" name="ScreenSize">
    <vt:i4>2</vt:i4>
  </property>
  <property fmtid="{D5CDD505-2E9C-101B-9397-08002B2CF9AE}" pid="6" name="ScreenUsage">
    <vt:i4>3</vt:i4>
  </property>
  <property fmtid="{D5CDD505-2E9C-101B-9397-08002B2CF9AE}" pid="7" name="MailAddress">
    <vt:lpwstr>alon@cs.washington.edu</vt:lpwstr>
  </property>
  <property fmtid="{D5CDD505-2E9C-101B-9397-08002B2CF9AE}" pid="8" name="HomePage">
    <vt:lpwstr>http://www.cs.washington.edu/homes/alon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2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G:\taweb\lectures\lecture1\lecture1\</vt:lpwstr>
  </property>
</Properties>
</file>