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5"/>
  </p:notesMasterIdLst>
  <p:sldIdLst>
    <p:sldId id="256" r:id="rId5"/>
    <p:sldId id="314" r:id="rId6"/>
    <p:sldId id="338" r:id="rId7"/>
    <p:sldId id="339" r:id="rId8"/>
    <p:sldId id="260" r:id="rId9"/>
    <p:sldId id="261" r:id="rId10"/>
    <p:sldId id="263" r:id="rId11"/>
    <p:sldId id="265" r:id="rId12"/>
    <p:sldId id="309" r:id="rId13"/>
    <p:sldId id="310" r:id="rId14"/>
    <p:sldId id="267" r:id="rId15"/>
    <p:sldId id="315" r:id="rId16"/>
    <p:sldId id="311" r:id="rId17"/>
    <p:sldId id="270" r:id="rId18"/>
    <p:sldId id="292" r:id="rId19"/>
    <p:sldId id="271" r:id="rId20"/>
    <p:sldId id="275" r:id="rId21"/>
    <p:sldId id="277" r:id="rId22"/>
    <p:sldId id="285" r:id="rId23"/>
    <p:sldId id="278" r:id="rId24"/>
    <p:sldId id="279" r:id="rId25"/>
    <p:sldId id="280" r:id="rId26"/>
    <p:sldId id="281" r:id="rId27"/>
    <p:sldId id="294" r:id="rId28"/>
    <p:sldId id="295" r:id="rId29"/>
    <p:sldId id="329" r:id="rId30"/>
    <p:sldId id="296" r:id="rId31"/>
    <p:sldId id="330" r:id="rId32"/>
    <p:sldId id="297" r:id="rId33"/>
    <p:sldId id="331" r:id="rId34"/>
    <p:sldId id="332" r:id="rId35"/>
    <p:sldId id="333" r:id="rId36"/>
    <p:sldId id="336" r:id="rId37"/>
    <p:sldId id="337" r:id="rId38"/>
    <p:sldId id="334" r:id="rId39"/>
    <p:sldId id="335" r:id="rId40"/>
    <p:sldId id="323" r:id="rId41"/>
    <p:sldId id="312" r:id="rId42"/>
    <p:sldId id="326" r:id="rId43"/>
    <p:sldId id="307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F7F"/>
    <a:srgbClr val="FF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08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EA4BEB-1003-4A9D-B626-4EBDF636CF3E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AAD186-DC45-426C-9684-D27B703FB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376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D4534-55DC-8949-B2D4-F2D713A4A6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852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D4534-55DC-8949-B2D4-F2D713A4A60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863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D4534-55DC-8949-B2D4-F2D713A4A60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910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D4534-55DC-8949-B2D4-F2D713A4A60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012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60CEFF-77F9-8F05-9F7E-56E153451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5F52B5-27BC-6C5F-6D26-567FCB90D9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6EC0CA-FD78-9FC5-D3E9-C49111B28E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3D546-CC92-6C2E-F5C1-7530EA5EBB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D4534-55DC-8949-B2D4-F2D713A4A60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39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D4534-55DC-8949-B2D4-F2D713A4A60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069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401250-911F-02E2-BD46-9672FEE43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B4F00B-6EE0-4FA3-5DB8-83DBF2BF3D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504E1E-8A6E-A2F0-A27E-45282E1415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51999D-E3D4-6DFE-B784-3648249755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D4534-55DC-8949-B2D4-F2D713A4A60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72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D4534-55DC-8949-B2D4-F2D713A4A60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51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97250-D75A-D067-34F6-5DA47C1E7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7CA963-F84F-6D60-F73F-F7EEA83DA3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CE7FED-AA87-75CD-5D07-0B1EBB608E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0BD876-0868-3FFA-314A-90EF889E14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D4534-55DC-8949-B2D4-F2D713A4A60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767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91623-3F59-408E-956C-CE4713E23B3E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742F6-F4BB-49DB-BB64-205471358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085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91623-3F59-408E-956C-CE4713E23B3E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742F6-F4BB-49DB-BB64-205471358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95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91623-3F59-408E-956C-CE4713E23B3E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742F6-F4BB-49DB-BB64-205471358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146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91623-3F59-408E-956C-CE4713E23B3E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742F6-F4BB-49DB-BB64-205471358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298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91623-3F59-408E-956C-CE4713E23B3E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742F6-F4BB-49DB-BB64-205471358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907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91623-3F59-408E-956C-CE4713E23B3E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742F6-F4BB-49DB-BB64-205471358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320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91623-3F59-408E-956C-CE4713E23B3E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742F6-F4BB-49DB-BB64-205471358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850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91623-3F59-408E-956C-CE4713E23B3E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742F6-F4BB-49DB-BB64-205471358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443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91623-3F59-408E-956C-CE4713E23B3E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742F6-F4BB-49DB-BB64-205471358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43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91623-3F59-408E-956C-CE4713E23B3E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742F6-F4BB-49DB-BB64-205471358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692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91623-3F59-408E-956C-CE4713E23B3E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742F6-F4BB-49DB-BB64-205471358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223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91623-3F59-408E-956C-CE4713E23B3E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742F6-F4BB-49DB-BB64-205471358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617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9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6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jpe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2.jpeg"/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12" Type="http://schemas.openxmlformats.org/officeDocument/2006/relationships/image" Target="../media/image71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Relationship Id="rId1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18" Type="http://schemas.openxmlformats.org/officeDocument/2006/relationships/image" Target="../media/image103.png"/><Relationship Id="rId3" Type="http://schemas.openxmlformats.org/officeDocument/2006/relationships/image" Target="../media/image88.jpg"/><Relationship Id="rId21" Type="http://schemas.openxmlformats.org/officeDocument/2006/relationships/image" Target="../media/image106.jpeg"/><Relationship Id="rId7" Type="http://schemas.openxmlformats.org/officeDocument/2006/relationships/image" Target="../media/image92.png"/><Relationship Id="rId12" Type="http://schemas.openxmlformats.org/officeDocument/2006/relationships/image" Target="../media/image97.jpeg"/><Relationship Id="rId17" Type="http://schemas.openxmlformats.org/officeDocument/2006/relationships/image" Target="../media/image102.png"/><Relationship Id="rId2" Type="http://schemas.openxmlformats.org/officeDocument/2006/relationships/image" Target="../media/image87.png"/><Relationship Id="rId16" Type="http://schemas.openxmlformats.org/officeDocument/2006/relationships/image" Target="../media/image101.png"/><Relationship Id="rId20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5" Type="http://schemas.openxmlformats.org/officeDocument/2006/relationships/image" Target="../media/image100.png"/><Relationship Id="rId23" Type="http://schemas.openxmlformats.org/officeDocument/2006/relationships/image" Target="../media/image108.jpeg"/><Relationship Id="rId10" Type="http://schemas.openxmlformats.org/officeDocument/2006/relationships/image" Target="../media/image95.jpeg"/><Relationship Id="rId19" Type="http://schemas.openxmlformats.org/officeDocument/2006/relationships/image" Target="../media/image104.jpeg"/><Relationship Id="rId4" Type="http://schemas.openxmlformats.org/officeDocument/2006/relationships/image" Target="../media/image89.gif"/><Relationship Id="rId9" Type="http://schemas.openxmlformats.org/officeDocument/2006/relationships/image" Target="../media/image94.png"/><Relationship Id="rId14" Type="http://schemas.openxmlformats.org/officeDocument/2006/relationships/image" Target="../media/image99.jpeg"/><Relationship Id="rId22" Type="http://schemas.openxmlformats.org/officeDocument/2006/relationships/image" Target="../media/image10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gif"/><Relationship Id="rId4" Type="http://schemas.openxmlformats.org/officeDocument/2006/relationships/image" Target="../media/image11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836" y="-6445"/>
            <a:ext cx="4364164" cy="22924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26042"/>
            <a:ext cx="5339246" cy="30319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094" y="2102751"/>
            <a:ext cx="12006841" cy="1774681"/>
          </a:xfrm>
        </p:spPr>
        <p:txBody>
          <a:bodyPr>
            <a:noAutofit/>
          </a:bodyPr>
          <a:lstStyle/>
          <a:p>
            <a:r>
              <a:rPr lang="en-US" sz="5400" b="1" dirty="0"/>
              <a:t>Humans, Interaction, and “The Algorithm”</a:t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26042"/>
            <a:ext cx="9144000" cy="1431758"/>
          </a:xfrm>
        </p:spPr>
        <p:txBody>
          <a:bodyPr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 Weninger</a:t>
            </a:r>
          </a:p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Associate Professor</a:t>
            </a:r>
          </a:p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Computer Science and Engineering</a:t>
            </a:r>
          </a:p>
        </p:txBody>
      </p:sp>
      <p:pic>
        <p:nvPicPr>
          <p:cNvPr id="1026" name="Picture 2" descr="Image result for university of notre dame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5573880"/>
            <a:ext cx="369570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268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t5s.com-Reddit Video 2min c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6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6001843" y="2054350"/>
            <a:ext cx="5798731" cy="3567727"/>
            <a:chOff x="2642626" y="1526863"/>
            <a:chExt cx="5798731" cy="356772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62319" y="1526863"/>
              <a:ext cx="5279038" cy="316024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918815" y="4725258"/>
              <a:ext cx="13319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Birth Month</a:t>
              </a:r>
            </a:p>
          </p:txBody>
        </p:sp>
        <p:sp>
          <p:nvSpPr>
            <p:cNvPr id="14" name="Rectangle 13"/>
            <p:cNvSpPr/>
            <p:nvPr/>
          </p:nvSpPr>
          <p:spPr>
            <a:xfrm rot="16200000">
              <a:off x="1480993" y="2688496"/>
              <a:ext cx="269259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Number of Hockey Players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21" y="1630449"/>
            <a:ext cx="4333036" cy="426021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787339" y="6131293"/>
            <a:ext cx="60294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Principle of </a:t>
            </a:r>
            <a:r>
              <a:rPr lang="en-US" sz="2800" b="1" i="1" dirty="0"/>
              <a:t>Accumulated Advantage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0" y="237785"/>
            <a:ext cx="12192000" cy="994792"/>
            <a:chOff x="0" y="1600281"/>
            <a:chExt cx="12192000" cy="994792"/>
          </a:xfrm>
        </p:grpSpPr>
        <p:pic>
          <p:nvPicPr>
            <p:cNvPr id="18" name="Picture 2" descr="Image result for everyone on their phones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480" b="35748"/>
            <a:stretch/>
          </p:blipFill>
          <p:spPr bwMode="auto">
            <a:xfrm>
              <a:off x="0" y="1612490"/>
              <a:ext cx="12192000" cy="973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Group 18"/>
            <p:cNvGrpSpPr/>
            <p:nvPr/>
          </p:nvGrpSpPr>
          <p:grpSpPr>
            <a:xfrm>
              <a:off x="0" y="1600281"/>
              <a:ext cx="12192000" cy="994792"/>
              <a:chOff x="-88490" y="565568"/>
              <a:chExt cx="12192000" cy="994792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BBAFA84-12B0-4385-9B3A-65D3C3B8DD8B}"/>
                  </a:ext>
                </a:extLst>
              </p:cNvPr>
              <p:cNvSpPr/>
              <p:nvPr/>
            </p:nvSpPr>
            <p:spPr>
              <a:xfrm>
                <a:off x="-88490" y="565568"/>
                <a:ext cx="12192000" cy="994792"/>
              </a:xfrm>
              <a:prstGeom prst="rect">
                <a:avLst/>
              </a:prstGeom>
              <a:gradFill flip="none" rotWithShape="1">
                <a:gsLst>
                  <a:gs pos="37000">
                    <a:schemeClr val="tx1">
                      <a:alpha val="50000"/>
                    </a:schemeClr>
                  </a:gs>
                  <a:gs pos="100000">
                    <a:schemeClr val="tx1">
                      <a:alpha val="14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9CD2852-2A77-4817-B065-D89EB9CB9CB1}"/>
                  </a:ext>
                </a:extLst>
              </p:cNvPr>
              <p:cNvSpPr txBox="1"/>
              <p:nvPr/>
            </p:nvSpPr>
            <p:spPr>
              <a:xfrm>
                <a:off x="47334" y="784005"/>
                <a:ext cx="10985500" cy="584775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Allow me to explain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394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4AE16-9098-491C-89A3-2894B3271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549" y="2034567"/>
            <a:ext cx="10910901" cy="67376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i="1" dirty="0"/>
              <a:t>Visibility Bias</a:t>
            </a:r>
            <a:r>
              <a:rPr lang="en-US" dirty="0"/>
              <a:t> – rich-get-richer, Matthew effect							</a:t>
            </a:r>
          </a:p>
        </p:txBody>
      </p:sp>
      <p:pic>
        <p:nvPicPr>
          <p:cNvPr id="2050" name="Picture 2" descr="Likes Loves GIF by Leroy Patters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49" y="3176337"/>
            <a:ext cx="5227061" cy="294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0" y="237785"/>
            <a:ext cx="12192000" cy="994792"/>
            <a:chOff x="0" y="1600281"/>
            <a:chExt cx="12192000" cy="994792"/>
          </a:xfrm>
        </p:grpSpPr>
        <p:pic>
          <p:nvPicPr>
            <p:cNvPr id="11" name="Picture 2" descr="Image result for everyone on their phone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480" b="35748"/>
            <a:stretch/>
          </p:blipFill>
          <p:spPr bwMode="auto">
            <a:xfrm>
              <a:off x="0" y="1612490"/>
              <a:ext cx="12192000" cy="973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0" y="1600281"/>
              <a:ext cx="12192000" cy="994792"/>
              <a:chOff x="-88490" y="565568"/>
              <a:chExt cx="12192000" cy="994792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BBAFA84-12B0-4385-9B3A-65D3C3B8DD8B}"/>
                  </a:ext>
                </a:extLst>
              </p:cNvPr>
              <p:cNvSpPr/>
              <p:nvPr/>
            </p:nvSpPr>
            <p:spPr>
              <a:xfrm>
                <a:off x="-88490" y="565568"/>
                <a:ext cx="12192000" cy="994792"/>
              </a:xfrm>
              <a:prstGeom prst="rect">
                <a:avLst/>
              </a:prstGeom>
              <a:gradFill flip="none" rotWithShape="1">
                <a:gsLst>
                  <a:gs pos="37000">
                    <a:schemeClr val="tx1">
                      <a:alpha val="50000"/>
                    </a:schemeClr>
                  </a:gs>
                  <a:gs pos="100000">
                    <a:schemeClr val="tx1">
                      <a:alpha val="14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9CD2852-2A77-4817-B065-D89EB9CB9CB1}"/>
                  </a:ext>
                </a:extLst>
              </p:cNvPr>
              <p:cNvSpPr txBox="1"/>
              <p:nvPr/>
            </p:nvSpPr>
            <p:spPr>
              <a:xfrm>
                <a:off x="47334" y="784005"/>
                <a:ext cx="10985500" cy="584775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Allow me to explain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94520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715D06-6157-4199-A8CA-2F7BFFD79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823" y="2588929"/>
            <a:ext cx="11715281" cy="49329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dirty="0"/>
              <a:t>Are social voting systems broken?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EB715D06-6157-4199-A8CA-2F7BFFD79059}"/>
              </a:ext>
            </a:extLst>
          </p:cNvPr>
          <p:cNvSpPr txBox="1">
            <a:spLocks/>
          </p:cNvSpPr>
          <p:nvPr/>
        </p:nvSpPr>
        <p:spPr>
          <a:xfrm>
            <a:off x="135823" y="3445755"/>
            <a:ext cx="11715281" cy="493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i="1" dirty="0"/>
              <a:t>Does social media show us the posts we want to see?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237785"/>
            <a:ext cx="12192000" cy="994792"/>
            <a:chOff x="0" y="1600281"/>
            <a:chExt cx="12192000" cy="994792"/>
          </a:xfrm>
        </p:grpSpPr>
        <p:pic>
          <p:nvPicPr>
            <p:cNvPr id="9" name="Picture 2" descr="Image result for everyone on their phones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480" b="35748"/>
            <a:stretch/>
          </p:blipFill>
          <p:spPr bwMode="auto">
            <a:xfrm>
              <a:off x="0" y="1612490"/>
              <a:ext cx="12192000" cy="973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9"/>
            <p:cNvGrpSpPr/>
            <p:nvPr/>
          </p:nvGrpSpPr>
          <p:grpSpPr>
            <a:xfrm>
              <a:off x="0" y="1600281"/>
              <a:ext cx="12192000" cy="994792"/>
              <a:chOff x="-88490" y="565568"/>
              <a:chExt cx="12192000" cy="994792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BBAFA84-12B0-4385-9B3A-65D3C3B8DD8B}"/>
                  </a:ext>
                </a:extLst>
              </p:cNvPr>
              <p:cNvSpPr/>
              <p:nvPr/>
            </p:nvSpPr>
            <p:spPr>
              <a:xfrm>
                <a:off x="-88490" y="565568"/>
                <a:ext cx="12192000" cy="994792"/>
              </a:xfrm>
              <a:prstGeom prst="rect">
                <a:avLst/>
              </a:prstGeom>
              <a:gradFill flip="none" rotWithShape="1">
                <a:gsLst>
                  <a:gs pos="37000">
                    <a:schemeClr val="tx1">
                      <a:alpha val="50000"/>
                    </a:schemeClr>
                  </a:gs>
                  <a:gs pos="100000">
                    <a:schemeClr val="tx1">
                      <a:alpha val="14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CD2852-2A77-4817-B065-D89EB9CB9CB1}"/>
                  </a:ext>
                </a:extLst>
              </p:cNvPr>
              <p:cNvSpPr txBox="1"/>
              <p:nvPr/>
            </p:nvSpPr>
            <p:spPr>
              <a:xfrm>
                <a:off x="47334" y="784005"/>
                <a:ext cx="10985500" cy="584775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Popularity vs Preference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4024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17DE632-13BC-43D2-84D2-7905069021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49" y="1582386"/>
            <a:ext cx="5186101" cy="4482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BDA6FA-F48A-442A-8188-0BA93CF1E5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384" y="1659386"/>
            <a:ext cx="4997717" cy="459649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237785"/>
            <a:ext cx="12192000" cy="994792"/>
            <a:chOff x="0" y="1600281"/>
            <a:chExt cx="12192000" cy="994792"/>
          </a:xfrm>
        </p:grpSpPr>
        <p:pic>
          <p:nvPicPr>
            <p:cNvPr id="11" name="Picture 2" descr="Image result for everyone on their phones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480" b="35748"/>
            <a:stretch/>
          </p:blipFill>
          <p:spPr bwMode="auto">
            <a:xfrm>
              <a:off x="0" y="1612490"/>
              <a:ext cx="12192000" cy="973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/>
            <p:cNvGrpSpPr/>
            <p:nvPr/>
          </p:nvGrpSpPr>
          <p:grpSpPr>
            <a:xfrm>
              <a:off x="0" y="1600281"/>
              <a:ext cx="12192000" cy="994792"/>
              <a:chOff x="-88490" y="565568"/>
              <a:chExt cx="12192000" cy="994792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BBAFA84-12B0-4385-9B3A-65D3C3B8DD8B}"/>
                  </a:ext>
                </a:extLst>
              </p:cNvPr>
              <p:cNvSpPr/>
              <p:nvPr/>
            </p:nvSpPr>
            <p:spPr>
              <a:xfrm>
                <a:off x="-88490" y="565568"/>
                <a:ext cx="12192000" cy="994792"/>
              </a:xfrm>
              <a:prstGeom prst="rect">
                <a:avLst/>
              </a:prstGeom>
              <a:gradFill flip="none" rotWithShape="1">
                <a:gsLst>
                  <a:gs pos="37000">
                    <a:schemeClr val="tx1">
                      <a:alpha val="50000"/>
                    </a:schemeClr>
                  </a:gs>
                  <a:gs pos="100000">
                    <a:schemeClr val="tx1">
                      <a:alpha val="14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9CD2852-2A77-4817-B065-D89EB9CB9CB1}"/>
                  </a:ext>
                </a:extLst>
              </p:cNvPr>
              <p:cNvSpPr txBox="1"/>
              <p:nvPr/>
            </p:nvSpPr>
            <p:spPr>
              <a:xfrm>
                <a:off x="47334" y="784005"/>
                <a:ext cx="10985500" cy="584775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GuessTheKarma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– a social rating experiment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3216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60651" y="1724022"/>
            <a:ext cx="5153025" cy="4467225"/>
            <a:chOff x="360651" y="1724022"/>
            <a:chExt cx="5153025" cy="446722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0651" y="1724022"/>
              <a:ext cx="5153025" cy="4467225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442915" y="3013544"/>
              <a:ext cx="1632881" cy="19835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3400" y="1724021"/>
            <a:ext cx="5153025" cy="4467225"/>
          </a:xfrm>
          <a:prstGeom prst="rect">
            <a:avLst/>
          </a:prstGeom>
        </p:spPr>
      </p:pic>
      <p:pic>
        <p:nvPicPr>
          <p:cNvPr id="1026" name="Picture 2" descr="Paul Rudd — The Movie Database (TMDB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84" y="2962110"/>
            <a:ext cx="1327364" cy="199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yan Reynolds Taking “A Little Sabbatical” From Movie Making – The  Hollywood Report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5" r="29524"/>
          <a:stretch/>
        </p:blipFill>
        <p:spPr bwMode="auto">
          <a:xfrm>
            <a:off x="3498310" y="2962110"/>
            <a:ext cx="1497183" cy="199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790338" y="3165231"/>
            <a:ext cx="1641485" cy="16969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448308" y="3127463"/>
            <a:ext cx="1641485" cy="16969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Notre Dame Football GIFs | Teno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161" y="3140273"/>
            <a:ext cx="2095500" cy="149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elebrating Field Hockey GIF by Maryland Terrapin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395" y="3268978"/>
            <a:ext cx="2247398" cy="125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0" y="237785"/>
            <a:ext cx="12192000" cy="994792"/>
            <a:chOff x="0" y="1600281"/>
            <a:chExt cx="12192000" cy="994792"/>
          </a:xfrm>
        </p:grpSpPr>
        <p:pic>
          <p:nvPicPr>
            <p:cNvPr id="19" name="Picture 2" descr="Image result for everyone on their phones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480" b="35748"/>
            <a:stretch/>
          </p:blipFill>
          <p:spPr bwMode="auto">
            <a:xfrm>
              <a:off x="0" y="1612490"/>
              <a:ext cx="12192000" cy="973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Group 19"/>
            <p:cNvGrpSpPr/>
            <p:nvPr/>
          </p:nvGrpSpPr>
          <p:grpSpPr>
            <a:xfrm>
              <a:off x="0" y="1600281"/>
              <a:ext cx="12192000" cy="994792"/>
              <a:chOff x="-88490" y="565568"/>
              <a:chExt cx="12192000" cy="994792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BBAFA84-12B0-4385-9B3A-65D3C3B8DD8B}"/>
                  </a:ext>
                </a:extLst>
              </p:cNvPr>
              <p:cNvSpPr/>
              <p:nvPr/>
            </p:nvSpPr>
            <p:spPr>
              <a:xfrm>
                <a:off x="-88490" y="565568"/>
                <a:ext cx="12192000" cy="994792"/>
              </a:xfrm>
              <a:prstGeom prst="rect">
                <a:avLst/>
              </a:prstGeom>
              <a:gradFill flip="none" rotWithShape="1">
                <a:gsLst>
                  <a:gs pos="37000">
                    <a:schemeClr val="tx1">
                      <a:alpha val="50000"/>
                    </a:schemeClr>
                  </a:gs>
                  <a:gs pos="100000">
                    <a:schemeClr val="tx1">
                      <a:alpha val="14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9CD2852-2A77-4817-B065-D89EB9CB9CB1}"/>
                  </a:ext>
                </a:extLst>
              </p:cNvPr>
              <p:cNvSpPr txBox="1"/>
              <p:nvPr/>
            </p:nvSpPr>
            <p:spPr>
              <a:xfrm>
                <a:off x="47334" y="784005"/>
                <a:ext cx="10985500" cy="584775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GuessTheKarma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– a social rating experiment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6139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E7C72C1-A9B9-4299-A0E3-DCF244EA59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950" y="2366140"/>
            <a:ext cx="5735476" cy="31845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5B3EF95-E842-43E5-9202-B6F186E3F5D9}"/>
              </a:ext>
            </a:extLst>
          </p:cNvPr>
          <p:cNvSpPr/>
          <p:nvPr/>
        </p:nvSpPr>
        <p:spPr>
          <a:xfrm>
            <a:off x="450872" y="2764599"/>
            <a:ext cx="33754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Results: </a:t>
            </a:r>
            <a:r>
              <a:rPr lang="en-US" sz="2800" b="1" dirty="0"/>
              <a:t>52</a:t>
            </a:r>
            <a:r>
              <a:rPr lang="en-US" sz="2800" dirty="0"/>
              <a:t>% accuracy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B3EF95-E842-43E5-9202-B6F186E3F5D9}"/>
              </a:ext>
            </a:extLst>
          </p:cNvPr>
          <p:cNvSpPr/>
          <p:nvPr/>
        </p:nvSpPr>
        <p:spPr>
          <a:xfrm>
            <a:off x="450872" y="1805228"/>
            <a:ext cx="48949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Random guessing: 50% accuracy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237785"/>
            <a:ext cx="12192000" cy="994792"/>
            <a:chOff x="0" y="1600281"/>
            <a:chExt cx="12192000" cy="994792"/>
          </a:xfrm>
        </p:grpSpPr>
        <p:pic>
          <p:nvPicPr>
            <p:cNvPr id="11" name="Picture 2" descr="Image result for everyone on their phone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480" b="35748"/>
            <a:stretch/>
          </p:blipFill>
          <p:spPr bwMode="auto">
            <a:xfrm>
              <a:off x="0" y="1612490"/>
              <a:ext cx="12192000" cy="973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" name="Group 17"/>
            <p:cNvGrpSpPr/>
            <p:nvPr/>
          </p:nvGrpSpPr>
          <p:grpSpPr>
            <a:xfrm>
              <a:off x="0" y="1600281"/>
              <a:ext cx="12192000" cy="994792"/>
              <a:chOff x="-88490" y="565568"/>
              <a:chExt cx="12192000" cy="994792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BBAFA84-12B0-4385-9B3A-65D3C3B8DD8B}"/>
                  </a:ext>
                </a:extLst>
              </p:cNvPr>
              <p:cNvSpPr/>
              <p:nvPr/>
            </p:nvSpPr>
            <p:spPr>
              <a:xfrm>
                <a:off x="-88490" y="565568"/>
                <a:ext cx="12192000" cy="994792"/>
              </a:xfrm>
              <a:prstGeom prst="rect">
                <a:avLst/>
              </a:prstGeom>
              <a:gradFill flip="none" rotWithShape="1">
                <a:gsLst>
                  <a:gs pos="37000">
                    <a:schemeClr val="tx1">
                      <a:alpha val="50000"/>
                    </a:schemeClr>
                  </a:gs>
                  <a:gs pos="100000">
                    <a:schemeClr val="tx1">
                      <a:alpha val="14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9CD2852-2A77-4817-B065-D89EB9CB9CB1}"/>
                  </a:ext>
                </a:extLst>
              </p:cNvPr>
              <p:cNvSpPr txBox="1"/>
              <p:nvPr/>
            </p:nvSpPr>
            <p:spPr>
              <a:xfrm>
                <a:off x="47334" y="784005"/>
                <a:ext cx="10985500" cy="584775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How well did people do?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207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61D61C-B792-4479-A8B9-6A90F4DFF426}"/>
              </a:ext>
            </a:extLst>
          </p:cNvPr>
          <p:cNvSpPr/>
          <p:nvPr/>
        </p:nvSpPr>
        <p:spPr>
          <a:xfrm>
            <a:off x="654448" y="1673010"/>
            <a:ext cx="1120637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We asked how much each user used </a:t>
            </a:r>
            <a:r>
              <a:rPr lang="en-US" sz="3600" dirty="0" err="1"/>
              <a:t>Reddit</a:t>
            </a:r>
            <a:r>
              <a:rPr lang="en-US" sz="3600" dirty="0"/>
              <a:t>/</a:t>
            </a:r>
            <a:r>
              <a:rPr lang="en-US" sz="3600" dirty="0" err="1"/>
              <a:t>Imgur</a:t>
            </a:r>
            <a:r>
              <a:rPr lang="en-US" sz="3600" dirty="0"/>
              <a:t>/Twitter:</a:t>
            </a:r>
          </a:p>
          <a:p>
            <a:pPr lvl="1"/>
            <a:endParaRPr lang="en-US" sz="2800" dirty="0"/>
          </a:p>
          <a:p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1247274" y="2539414"/>
            <a:ext cx="96934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3200" dirty="0"/>
              <a:t>Heavy users were no more accurate than non-users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A9B3F799-AA5B-45F6-9993-9C6751068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074" y="5389418"/>
            <a:ext cx="11369842" cy="13055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(Almost) No relationship between a what people want to see</a:t>
            </a:r>
          </a:p>
          <a:p>
            <a:pPr marL="0" indent="0" algn="ctr">
              <a:buNone/>
            </a:pPr>
            <a:r>
              <a:rPr lang="en-US" dirty="0"/>
              <a:t>and what they actually see on social media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908927" y="4505340"/>
            <a:ext cx="57644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What does this mean?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237785"/>
            <a:ext cx="12192000" cy="994792"/>
            <a:chOff x="0" y="1600281"/>
            <a:chExt cx="12192000" cy="994792"/>
          </a:xfrm>
        </p:grpSpPr>
        <p:pic>
          <p:nvPicPr>
            <p:cNvPr id="16" name="Picture 2" descr="Image result for everyone on their phones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480" b="35748"/>
            <a:stretch/>
          </p:blipFill>
          <p:spPr bwMode="auto">
            <a:xfrm>
              <a:off x="0" y="1612490"/>
              <a:ext cx="12192000" cy="973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Group 16"/>
            <p:cNvGrpSpPr/>
            <p:nvPr/>
          </p:nvGrpSpPr>
          <p:grpSpPr>
            <a:xfrm>
              <a:off x="0" y="1600281"/>
              <a:ext cx="12192000" cy="994792"/>
              <a:chOff x="-88490" y="565568"/>
              <a:chExt cx="12192000" cy="994792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BBAFA84-12B0-4385-9B3A-65D3C3B8DD8B}"/>
                  </a:ext>
                </a:extLst>
              </p:cNvPr>
              <p:cNvSpPr/>
              <p:nvPr/>
            </p:nvSpPr>
            <p:spPr>
              <a:xfrm>
                <a:off x="-88490" y="565568"/>
                <a:ext cx="12192000" cy="994792"/>
              </a:xfrm>
              <a:prstGeom prst="rect">
                <a:avLst/>
              </a:prstGeom>
              <a:gradFill flip="none" rotWithShape="1">
                <a:gsLst>
                  <a:gs pos="37000">
                    <a:schemeClr val="tx1">
                      <a:alpha val="50000"/>
                    </a:schemeClr>
                  </a:gs>
                  <a:gs pos="100000">
                    <a:schemeClr val="tx1">
                      <a:alpha val="14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9CD2852-2A77-4817-B065-D89EB9CB9CB1}"/>
                  </a:ext>
                </a:extLst>
              </p:cNvPr>
              <p:cNvSpPr txBox="1"/>
              <p:nvPr/>
            </p:nvSpPr>
            <p:spPr>
              <a:xfrm>
                <a:off x="47334" y="784005"/>
                <a:ext cx="10985500" cy="584775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Powerusers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– are they better guessers?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6096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uiExpand="1" build="p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A9B3F799-AA5B-45F6-9993-9C6751068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318" y="6164856"/>
            <a:ext cx="11434812" cy="47384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Understand </a:t>
            </a:r>
            <a:r>
              <a:rPr lang="en-US" b="1" i="1" dirty="0"/>
              <a:t>why</a:t>
            </a:r>
            <a:r>
              <a:rPr lang="en-US" dirty="0"/>
              <a:t> these problems persist on social media.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237785"/>
            <a:ext cx="12192000" cy="994792"/>
            <a:chOff x="0" y="1600281"/>
            <a:chExt cx="12192000" cy="994792"/>
          </a:xfrm>
        </p:grpSpPr>
        <p:pic>
          <p:nvPicPr>
            <p:cNvPr id="8" name="Picture 2" descr="Image result for everyone on their phones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480" b="35748"/>
            <a:stretch/>
          </p:blipFill>
          <p:spPr bwMode="auto">
            <a:xfrm>
              <a:off x="0" y="1612490"/>
              <a:ext cx="12192000" cy="973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0" y="1600281"/>
              <a:ext cx="12192000" cy="994792"/>
              <a:chOff x="-88490" y="565568"/>
              <a:chExt cx="12192000" cy="994792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BBAFA84-12B0-4385-9B3A-65D3C3B8DD8B}"/>
                  </a:ext>
                </a:extLst>
              </p:cNvPr>
              <p:cNvSpPr/>
              <p:nvPr/>
            </p:nvSpPr>
            <p:spPr>
              <a:xfrm>
                <a:off x="-88490" y="565568"/>
                <a:ext cx="12192000" cy="994792"/>
              </a:xfrm>
              <a:prstGeom prst="rect">
                <a:avLst/>
              </a:prstGeom>
              <a:gradFill flip="none" rotWithShape="1">
                <a:gsLst>
                  <a:gs pos="37000">
                    <a:schemeClr val="tx1">
                      <a:alpha val="50000"/>
                    </a:schemeClr>
                  </a:gs>
                  <a:gs pos="100000">
                    <a:schemeClr val="tx1">
                      <a:alpha val="14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9CD2852-2A77-4817-B065-D89EB9CB9CB1}"/>
                  </a:ext>
                </a:extLst>
              </p:cNvPr>
              <p:cNvSpPr txBox="1"/>
              <p:nvPr/>
            </p:nvSpPr>
            <p:spPr>
              <a:xfrm>
                <a:off x="47334" y="784005"/>
                <a:ext cx="10985500" cy="584775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 what now?</a:t>
                </a:r>
              </a:p>
            </p:txBody>
          </p:sp>
        </p:grpSp>
      </p:grpSp>
      <p:pic>
        <p:nvPicPr>
          <p:cNvPr id="7170" name="Picture 2" descr="TikTok: The Complete History and Strategy">
            <a:extLst>
              <a:ext uri="{FF2B5EF4-FFF2-40B4-BE49-F238E27FC236}">
                <a16:creationId xmlns:a16="http://schemas.microsoft.com/office/drawing/2014/main" id="{4BFDF676-1EBF-8BD3-47A4-C5B7F1948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24" y="1438805"/>
            <a:ext cx="6057900" cy="401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5DC536A4-3FBF-D650-FBBF-9860217667B5}"/>
              </a:ext>
            </a:extLst>
          </p:cNvPr>
          <p:cNvSpPr txBox="1">
            <a:spLocks/>
          </p:cNvSpPr>
          <p:nvPr/>
        </p:nvSpPr>
        <p:spPr>
          <a:xfrm>
            <a:off x="982493" y="3895068"/>
            <a:ext cx="3428163" cy="473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http://tokornot.com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7A2B8A-8B3C-5638-2991-DE0E84FD8174}"/>
              </a:ext>
            </a:extLst>
          </p:cNvPr>
          <p:cNvSpPr txBox="1"/>
          <p:nvPr/>
        </p:nvSpPr>
        <p:spPr>
          <a:xfrm>
            <a:off x="746597" y="4465315"/>
            <a:ext cx="61041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Basically, the same results </a:t>
            </a:r>
          </a:p>
        </p:txBody>
      </p:sp>
    </p:spTree>
    <p:extLst>
      <p:ext uri="{BB962C8B-B14F-4D97-AF65-F5344CB8AC3E}">
        <p14:creationId xmlns:p14="http://schemas.microsoft.com/office/powerpoint/2010/main" val="232945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0" t="-1463"/>
          <a:stretch/>
        </p:blipFill>
        <p:spPr>
          <a:xfrm>
            <a:off x="-234176" y="-100361"/>
            <a:ext cx="12753194" cy="695836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2829699"/>
            <a:ext cx="12519018" cy="1329705"/>
            <a:chOff x="0" y="3470034"/>
            <a:chExt cx="12192000" cy="1261020"/>
          </a:xfrm>
        </p:grpSpPr>
        <p:sp>
          <p:nvSpPr>
            <p:cNvPr id="6" name="Rectangle 5"/>
            <p:cNvSpPr/>
            <p:nvPr/>
          </p:nvSpPr>
          <p:spPr>
            <a:xfrm>
              <a:off x="0" y="3470034"/>
              <a:ext cx="12192000" cy="1198600"/>
            </a:xfrm>
            <a:prstGeom prst="rect">
              <a:avLst/>
            </a:prstGeom>
            <a:gradFill flip="none" rotWithShape="1">
              <a:gsLst>
                <a:gs pos="37000">
                  <a:schemeClr val="tx1">
                    <a:alpha val="50000"/>
                  </a:schemeClr>
                </a:gs>
                <a:gs pos="100000">
                  <a:schemeClr val="tx1">
                    <a:alpha val="1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60533" y="3530725"/>
              <a:ext cx="899795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Spread of misinformation:</a:t>
              </a:r>
            </a:p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Its all our fault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825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lh3.googleusercontent.com/_GehyWRjglFvZV4fMzYJVkG84uRQQFyGpiQ1daDfJrEeAyGWc3m4m-FgT8Rk9nSMXVO1E-8VmFH36c8lRcnT6WAyHzbfoPd7JdT9-fVrhf9datg6b0b6qH3VUbmkk9JbOua7sc-mLbHPmnC03CG-IZhOyVbkqOtElEtPl-fbbxJ5IwBJ56pJLKUddPUu1pXFKEZC4DAFlqcSuog3NAjJbWR2lU_SHDFMZBa_7BXPcpqqtaMUaYDz24DU4k6_xrz17eXw6zZmQKc6HNmbYmGBDIC-lAyJY6c_DChc0LwSNOj9FzZzJllXD_CqtigcvikdQff8c-ZHidQN84kqSr6GTe0P-pXYiSUpKuqURG8FXHi70oYXGXmVP_9cuo8N8UygrDnlvq4yA5pk25kf_Xh8mdwBaKijvQoMOr8fgN1rBqiFjXfWqVSwF7O8rS0Zry2J-j0A38BxFea3itEdFKt44QETJtGqhXlVvx024KBOpeMzRM5-i6oK-pLdGvo2dyBzRMxZklN3ySjLzs8XO5ycam3_0to4H9Y-Y6cyV2CcZSLgr4RuzfPpyOnuSPx-AgK2HcGAjh7KWaTSbQ476rRFuEb-jKtVyPprgxLc5ljwFhmhExiHe2wFwQS9cDQluxwcNypyrmwb7eULRHqqQBnC0UJFpIRSAFUZksnRXKSZlyoRjOyswFdFrtFrIQH4XIy47LGRHsVfAO8jrRc2uzjuO5YlmYLdvyBkL890DWlof7-A5VdXAhZKgSb1I0yi278I_eftmCcvMLul9n1OZNesg9gIRG7CFIPhQOCpnQ=w1216-h912-no?authuser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5998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2274287"/>
            <a:ext cx="12192000" cy="2150307"/>
          </a:xfrm>
          <a:prstGeom prst="rect">
            <a:avLst/>
          </a:prstGeom>
          <a:gradFill flip="none" rotWithShape="1">
            <a:gsLst>
              <a:gs pos="37000">
                <a:schemeClr val="tx1">
                  <a:alpha val="67000"/>
                </a:schemeClr>
              </a:gs>
              <a:gs pos="100000">
                <a:schemeClr val="tx1">
                  <a:alpha val="32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914229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Intelligence and Social Media</a:t>
            </a:r>
          </a:p>
        </p:txBody>
      </p:sp>
      <p:pic>
        <p:nvPicPr>
          <p:cNvPr id="2064" name="Picture 16" descr="Gravestone Clipart Transparent - Tombstone Clipart (422x513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760" y="4984144"/>
            <a:ext cx="1539240" cy="187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81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2" r="254" b="58472"/>
          <a:stretch/>
        </p:blipFill>
        <p:spPr>
          <a:xfrm>
            <a:off x="0" y="236114"/>
            <a:ext cx="12192000" cy="9715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BBAFA84-12B0-4385-9B3A-65D3C3B8DD8B}"/>
              </a:ext>
            </a:extLst>
          </p:cNvPr>
          <p:cNvSpPr/>
          <p:nvPr/>
        </p:nvSpPr>
        <p:spPr>
          <a:xfrm>
            <a:off x="0" y="250388"/>
            <a:ext cx="12192000" cy="957276"/>
          </a:xfrm>
          <a:prstGeom prst="rect">
            <a:avLst/>
          </a:prstGeom>
          <a:gradFill flip="none" rotWithShape="1">
            <a:gsLst>
              <a:gs pos="37000">
                <a:schemeClr val="tx1">
                  <a:alpha val="50000"/>
                </a:schemeClr>
              </a:gs>
              <a:gs pos="100000">
                <a:schemeClr val="tx1">
                  <a:alpha val="1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CD2852-2A77-4817-B065-D89EB9CB9CB1}"/>
              </a:ext>
            </a:extLst>
          </p:cNvPr>
          <p:cNvSpPr txBox="1"/>
          <p:nvPr/>
        </p:nvSpPr>
        <p:spPr>
          <a:xfrm>
            <a:off x="117984" y="429501"/>
            <a:ext cx="109855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Watching</a:t>
            </a:r>
          </a:p>
        </p:txBody>
      </p:sp>
      <p:pic>
        <p:nvPicPr>
          <p:cNvPr id="5122" name="Picture 2" descr="The Expert's Guide to People Watching - Nyongesa San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09" y="1673592"/>
            <a:ext cx="6418480" cy="481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i.imgflip.com/6ddac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67" y="1673592"/>
            <a:ext cx="3810033" cy="381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82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E502D3-FBC1-4782-8832-7217860FA1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36" y="2827514"/>
            <a:ext cx="4251632" cy="3192351"/>
          </a:xfrm>
          <a:prstGeom prst="rect">
            <a:avLst/>
          </a:prstGeom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BB501ADC-DEAF-495B-854F-08BD4987F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1447065"/>
            <a:ext cx="5972275" cy="15463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Headline Browsers:</a:t>
            </a:r>
          </a:p>
          <a:p>
            <a:pPr marL="0" indent="0">
              <a:buNone/>
            </a:pPr>
            <a:r>
              <a:rPr lang="en-US" sz="2400" dirty="0"/>
              <a:t>	Most people don’t click on anything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FE6899-0D5A-45F5-80D0-E7E8D15753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084" y="2748404"/>
            <a:ext cx="3973160" cy="3257761"/>
          </a:xfrm>
          <a:prstGeom prst="rect">
            <a:avLst/>
          </a:prstGeom>
        </p:spPr>
      </p:pic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AC34862A-0CDD-4E24-926F-7FD9DFCAEBA5}"/>
              </a:ext>
            </a:extLst>
          </p:cNvPr>
          <p:cNvSpPr txBox="1">
            <a:spLocks/>
          </p:cNvSpPr>
          <p:nvPr/>
        </p:nvSpPr>
        <p:spPr>
          <a:xfrm>
            <a:off x="7514655" y="1640403"/>
            <a:ext cx="4045288" cy="5885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>
                <a:solidFill>
                  <a:srgbClr val="C00000"/>
                </a:solidFill>
              </a:rPr>
              <a:t>Most people don’t vote</a:t>
            </a:r>
            <a:endParaRPr lang="en-US" sz="2400" dirty="0">
              <a:solidFill>
                <a:srgbClr val="C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236114"/>
            <a:ext cx="12192000" cy="971550"/>
            <a:chOff x="0" y="236114"/>
            <a:chExt cx="12192000" cy="97155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362" r="254" b="58472"/>
            <a:stretch/>
          </p:blipFill>
          <p:spPr>
            <a:xfrm>
              <a:off x="0" y="236114"/>
              <a:ext cx="12192000" cy="97155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BAFA84-12B0-4385-9B3A-65D3C3B8DD8B}"/>
                </a:ext>
              </a:extLst>
            </p:cNvPr>
            <p:cNvSpPr/>
            <p:nvPr/>
          </p:nvSpPr>
          <p:spPr>
            <a:xfrm>
              <a:off x="0" y="250388"/>
              <a:ext cx="12192000" cy="957276"/>
            </a:xfrm>
            <a:prstGeom prst="rect">
              <a:avLst/>
            </a:prstGeom>
            <a:gradFill flip="none" rotWithShape="1">
              <a:gsLst>
                <a:gs pos="37000">
                  <a:schemeClr val="tx1">
                    <a:alpha val="50000"/>
                  </a:schemeClr>
                </a:gs>
                <a:gs pos="100000">
                  <a:schemeClr val="tx1">
                    <a:alpha val="1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9CD2852-2A77-4817-B065-D89EB9CB9CB1}"/>
                </a:ext>
              </a:extLst>
            </p:cNvPr>
            <p:cNvSpPr txBox="1"/>
            <p:nvPr/>
          </p:nvSpPr>
          <p:spPr>
            <a:xfrm>
              <a:off x="117984" y="429501"/>
              <a:ext cx="10985500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Most People Don’t Vote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048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BB501ADC-DEAF-495B-854F-08BD4987F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1447065"/>
            <a:ext cx="4191609" cy="402971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3200" b="1" dirty="0">
                <a:solidFill>
                  <a:srgbClr val="C00000"/>
                </a:solidFill>
              </a:rPr>
              <a:t>74% of votes occurred without the user ever viewing the post.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DBC1AB-380F-4F7D-B4B4-44006F37EF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755" y="1640403"/>
            <a:ext cx="6930184" cy="47115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9CD2852-2A77-4817-B065-D89EB9CB9CB1}"/>
              </a:ext>
            </a:extLst>
          </p:cNvPr>
          <p:cNvSpPr txBox="1"/>
          <p:nvPr/>
        </p:nvSpPr>
        <p:spPr>
          <a:xfrm>
            <a:off x="135824" y="438834"/>
            <a:ext cx="109855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people don’t read before they vote, like, or share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0" y="236114"/>
            <a:ext cx="12192000" cy="971550"/>
            <a:chOff x="0" y="236114"/>
            <a:chExt cx="12192000" cy="97155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362" r="254" b="58472"/>
            <a:stretch/>
          </p:blipFill>
          <p:spPr>
            <a:xfrm>
              <a:off x="0" y="236114"/>
              <a:ext cx="12192000" cy="97155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BBAFA84-12B0-4385-9B3A-65D3C3B8DD8B}"/>
                </a:ext>
              </a:extLst>
            </p:cNvPr>
            <p:cNvSpPr/>
            <p:nvPr/>
          </p:nvSpPr>
          <p:spPr>
            <a:xfrm>
              <a:off x="0" y="250388"/>
              <a:ext cx="12192000" cy="957276"/>
            </a:xfrm>
            <a:prstGeom prst="rect">
              <a:avLst/>
            </a:prstGeom>
            <a:gradFill flip="none" rotWithShape="1">
              <a:gsLst>
                <a:gs pos="37000">
                  <a:schemeClr val="tx1">
                    <a:alpha val="50000"/>
                  </a:schemeClr>
                </a:gs>
                <a:gs pos="100000">
                  <a:schemeClr val="tx1">
                    <a:alpha val="1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9CD2852-2A77-4817-B065-D89EB9CB9CB1}"/>
                </a:ext>
              </a:extLst>
            </p:cNvPr>
            <p:cNvSpPr txBox="1"/>
            <p:nvPr/>
          </p:nvSpPr>
          <p:spPr>
            <a:xfrm>
              <a:off x="117984" y="429501"/>
              <a:ext cx="10985500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Most People Read before they Vote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664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BB501ADC-DEAF-495B-854F-08BD4987F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1447065"/>
            <a:ext cx="4191609" cy="402971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Visibility bias is huge</a:t>
            </a:r>
          </a:p>
          <a:p>
            <a:pPr marL="0" indent="0">
              <a:buNone/>
            </a:pPr>
            <a:r>
              <a:rPr lang="en-US" sz="3200" dirty="0"/>
              <a:t>   </a:t>
            </a:r>
            <a:r>
              <a:rPr lang="en-US" sz="2400" dirty="0"/>
              <a:t>7% of clicks went to top post,    </a:t>
            </a:r>
          </a:p>
          <a:p>
            <a:pPr marL="0" indent="0">
              <a:buNone/>
            </a:pPr>
            <a:r>
              <a:rPr lang="en-US" sz="2400" dirty="0"/>
              <a:t>    &lt;0.1% went to #25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FCDE96-A311-4742-9E0F-29733F653D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759" y="1831266"/>
            <a:ext cx="7317676" cy="4389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236114"/>
            <a:ext cx="12192000" cy="971550"/>
            <a:chOff x="0" y="236114"/>
            <a:chExt cx="12192000" cy="97155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362" r="254" b="58472"/>
            <a:stretch/>
          </p:blipFill>
          <p:spPr>
            <a:xfrm>
              <a:off x="0" y="236114"/>
              <a:ext cx="12192000" cy="97155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BBAFA84-12B0-4385-9B3A-65D3C3B8DD8B}"/>
                </a:ext>
              </a:extLst>
            </p:cNvPr>
            <p:cNvSpPr/>
            <p:nvPr/>
          </p:nvSpPr>
          <p:spPr>
            <a:xfrm>
              <a:off x="0" y="250388"/>
              <a:ext cx="12192000" cy="957276"/>
            </a:xfrm>
            <a:prstGeom prst="rect">
              <a:avLst/>
            </a:prstGeom>
            <a:gradFill flip="none" rotWithShape="1">
              <a:gsLst>
                <a:gs pos="37000">
                  <a:schemeClr val="tx1">
                    <a:alpha val="50000"/>
                  </a:schemeClr>
                </a:gs>
                <a:gs pos="100000">
                  <a:schemeClr val="tx1">
                    <a:alpha val="1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CD2852-2A77-4817-B065-D89EB9CB9CB1}"/>
                </a:ext>
              </a:extLst>
            </p:cNvPr>
            <p:cNvSpPr txBox="1"/>
            <p:nvPr/>
          </p:nvSpPr>
          <p:spPr>
            <a:xfrm>
              <a:off x="117984" y="429501"/>
              <a:ext cx="10985500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Most People Don’t Read Most Things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16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0" y="2788403"/>
            <a:ext cx="12192000" cy="1270000"/>
            <a:chOff x="0" y="2193016"/>
            <a:chExt cx="12192000" cy="2150307"/>
          </a:xfrm>
        </p:grpSpPr>
        <p:sp>
          <p:nvSpPr>
            <p:cNvPr id="5" name="Rectangle 4"/>
            <p:cNvSpPr/>
            <p:nvPr/>
          </p:nvSpPr>
          <p:spPr>
            <a:xfrm>
              <a:off x="0" y="2193016"/>
              <a:ext cx="12192000" cy="2150307"/>
            </a:xfrm>
            <a:prstGeom prst="rect">
              <a:avLst/>
            </a:prstGeom>
            <a:gradFill flip="none" rotWithShape="1">
              <a:gsLst>
                <a:gs pos="37000">
                  <a:schemeClr val="tx1">
                    <a:alpha val="67000"/>
                  </a:schemeClr>
                </a:gs>
                <a:gs pos="100000">
                  <a:schemeClr val="tx1">
                    <a:alpha val="32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19200" y="2560282"/>
              <a:ext cx="9753600" cy="1302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</a:rPr>
                <a:t>What about Artificial Intelligence?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89378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945783-6087-1B29-BAB3-7BC8A40A2D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370" r="23652"/>
          <a:stretch>
            <a:fillRect/>
          </a:stretch>
        </p:blipFill>
        <p:spPr>
          <a:xfrm>
            <a:off x="135824" y="1816175"/>
            <a:ext cx="5224289" cy="428523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Research Question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0" y="228590"/>
            <a:ext cx="12192000" cy="1005840"/>
            <a:chOff x="0" y="228590"/>
            <a:chExt cx="12192000" cy="1005840"/>
          </a:xfrm>
        </p:grpSpPr>
        <p:pic>
          <p:nvPicPr>
            <p:cNvPr id="18" name="Picture 2" descr="democracyalife1sgfftaxkqksie6pqrvixta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9" t="31167" r="79" b="44390"/>
            <a:stretch/>
          </p:blipFill>
          <p:spPr bwMode="auto">
            <a:xfrm>
              <a:off x="0" y="228590"/>
              <a:ext cx="12192000" cy="1005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BBAFA84-12B0-4385-9B3A-65D3C3B8DD8B}"/>
                </a:ext>
              </a:extLst>
            </p:cNvPr>
            <p:cNvSpPr/>
            <p:nvPr/>
          </p:nvSpPr>
          <p:spPr>
            <a:xfrm>
              <a:off x="0" y="239638"/>
              <a:ext cx="12192000" cy="994792"/>
            </a:xfrm>
            <a:prstGeom prst="rect">
              <a:avLst/>
            </a:prstGeom>
            <a:gradFill flip="none" rotWithShape="1">
              <a:gsLst>
                <a:gs pos="37000">
                  <a:schemeClr val="tx1">
                    <a:alpha val="50000"/>
                  </a:schemeClr>
                </a:gs>
                <a:gs pos="100000">
                  <a:schemeClr val="tx1">
                    <a:alpha val="1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9CD2852-2A77-4817-B065-D89EB9CB9CB1}"/>
                </a:ext>
              </a:extLst>
            </p:cNvPr>
            <p:cNvSpPr txBox="1"/>
            <p:nvPr/>
          </p:nvSpPr>
          <p:spPr>
            <a:xfrm>
              <a:off x="135824" y="438834"/>
              <a:ext cx="10985500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The Web is Changing</a:t>
              </a:r>
              <a:endPara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398959C-0A05-7F0E-1E08-C6A314194F9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968" b="29461"/>
          <a:stretch>
            <a:fillRect/>
          </a:stretch>
        </p:blipFill>
        <p:spPr>
          <a:xfrm>
            <a:off x="135824" y="1816175"/>
            <a:ext cx="7680330" cy="50418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50D587-EA37-B7C6-FAC2-79117C211E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9524"/>
          <a:stretch>
            <a:fillRect/>
          </a:stretch>
        </p:blipFill>
        <p:spPr>
          <a:xfrm>
            <a:off x="135824" y="1282820"/>
            <a:ext cx="6842777" cy="56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7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00092 L -0.00143 0.5715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2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EFE1E-3DC5-DA75-2CB6-669A852C8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E98DA76-CC72-CCB7-24A1-138768FED5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370" r="23652"/>
          <a:stretch>
            <a:fillRect/>
          </a:stretch>
        </p:blipFill>
        <p:spPr>
          <a:xfrm>
            <a:off x="135824" y="1816175"/>
            <a:ext cx="5224289" cy="428523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017E92-FA1E-3B80-32FF-4578ED18E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Research Question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2743C0-C208-435F-1B2E-B64F19C5D4DB}"/>
              </a:ext>
            </a:extLst>
          </p:cNvPr>
          <p:cNvGrpSpPr/>
          <p:nvPr/>
        </p:nvGrpSpPr>
        <p:grpSpPr>
          <a:xfrm>
            <a:off x="0" y="228590"/>
            <a:ext cx="12192000" cy="1005840"/>
            <a:chOff x="0" y="228590"/>
            <a:chExt cx="12192000" cy="1005840"/>
          </a:xfrm>
        </p:grpSpPr>
        <p:pic>
          <p:nvPicPr>
            <p:cNvPr id="18" name="Picture 2" descr="democracyalife1sgfftaxkqksie6pqrvixta.png">
              <a:extLst>
                <a:ext uri="{FF2B5EF4-FFF2-40B4-BE49-F238E27FC236}">
                  <a16:creationId xmlns:a16="http://schemas.microsoft.com/office/drawing/2014/main" id="{93104987-B6C1-7AC4-1ABB-9B5D22611B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9" t="31167" r="79" b="44390"/>
            <a:stretch/>
          </p:blipFill>
          <p:spPr bwMode="auto">
            <a:xfrm>
              <a:off x="0" y="228590"/>
              <a:ext cx="12192000" cy="1005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BC670B9-5F2D-26F3-5341-821A0E2A5941}"/>
                </a:ext>
              </a:extLst>
            </p:cNvPr>
            <p:cNvSpPr/>
            <p:nvPr/>
          </p:nvSpPr>
          <p:spPr>
            <a:xfrm>
              <a:off x="0" y="239638"/>
              <a:ext cx="12192000" cy="994792"/>
            </a:xfrm>
            <a:prstGeom prst="rect">
              <a:avLst/>
            </a:prstGeom>
            <a:gradFill flip="none" rotWithShape="1">
              <a:gsLst>
                <a:gs pos="37000">
                  <a:schemeClr val="tx1">
                    <a:alpha val="50000"/>
                  </a:schemeClr>
                </a:gs>
                <a:gs pos="100000">
                  <a:schemeClr val="tx1">
                    <a:alpha val="1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D03143D-CC9B-22AC-21CD-8DA2F0B90C5D}"/>
                </a:ext>
              </a:extLst>
            </p:cNvPr>
            <p:cNvSpPr txBox="1"/>
            <p:nvPr/>
          </p:nvSpPr>
          <p:spPr>
            <a:xfrm>
              <a:off x="135824" y="438834"/>
              <a:ext cx="10985500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The Web is Changing</a:t>
              </a:r>
              <a:endPara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A519B1A-EA05-8F42-6F4A-32587F1A0C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9524"/>
          <a:stretch>
            <a:fillRect/>
          </a:stretch>
        </p:blipFill>
        <p:spPr>
          <a:xfrm>
            <a:off x="135824" y="1282820"/>
            <a:ext cx="6842777" cy="5637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3A87D0-A38A-F265-6027-A2E278C863E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9462"/>
          <a:stretch>
            <a:fillRect/>
          </a:stretch>
        </p:blipFill>
        <p:spPr>
          <a:xfrm>
            <a:off x="5468111" y="1846579"/>
            <a:ext cx="3590545" cy="3807122"/>
          </a:xfrm>
          <a:prstGeom prst="rect">
            <a:avLst/>
          </a:prstGeom>
        </p:spPr>
      </p:pic>
      <p:pic>
        <p:nvPicPr>
          <p:cNvPr id="1026" name="Picture 2" descr="Mouse icons | Canva">
            <a:extLst>
              <a:ext uri="{FF2B5EF4-FFF2-40B4-BE49-F238E27FC236}">
                <a16:creationId xmlns:a16="http://schemas.microsoft.com/office/drawing/2014/main" id="{4DDDE77C-2BEF-4555-49DD-204AB7B5A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326" y="2976788"/>
            <a:ext cx="228028" cy="32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02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96296E-6 L -1.25E-6 0.00023 C -0.0039 -0.00555 -0.00729 -0.01342 -0.01146 -0.01736 C -0.01523 -0.02176 -0.02357 -0.02176 -0.02357 -0.02176 C -0.03542 -0.02106 -0.04739 -0.0206 -0.05937 -0.01736 C -0.06068 -0.01713 -0.06211 -0.01527 -0.06328 -0.01227 C -0.06484 -0.00926 -0.06614 -0.0037 -0.06745 -2.96296E-6 C -0.06823 0.00278 -0.06927 0.0044 -0.07031 0.00787 C -0.07135 0.01227 -0.07187 0.01783 -0.07292 0.02246 C -0.0737 0.02639 -0.07422 0.02963 -0.075 0.03287 C -0.0763 0.03797 -0.07786 0.04236 -0.07917 0.04815 C -0.07982 0.05047 -0.07982 0.0551 -0.08047 0.05787 C -0.08229 0.06366 -0.08385 0.06297 -0.08594 0.06297 L -0.08776 0.0713 " pathEditMode="relative" rAng="0" ptsTypes="AAAAAAAAAAAA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88" y="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28590"/>
            <a:ext cx="12192000" cy="1005840"/>
            <a:chOff x="0" y="228590"/>
            <a:chExt cx="12192000" cy="1005840"/>
          </a:xfrm>
        </p:grpSpPr>
        <p:pic>
          <p:nvPicPr>
            <p:cNvPr id="11" name="Picture 2" descr="democracyalife1sgfftaxkqksie6pqrvixta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9" t="31167" r="79" b="44390"/>
            <a:stretch/>
          </p:blipFill>
          <p:spPr bwMode="auto">
            <a:xfrm>
              <a:off x="0" y="228590"/>
              <a:ext cx="12192000" cy="1005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BBAFA84-12B0-4385-9B3A-65D3C3B8DD8B}"/>
                </a:ext>
              </a:extLst>
            </p:cNvPr>
            <p:cNvSpPr/>
            <p:nvPr/>
          </p:nvSpPr>
          <p:spPr>
            <a:xfrm>
              <a:off x="0" y="239638"/>
              <a:ext cx="12192000" cy="994792"/>
            </a:xfrm>
            <a:prstGeom prst="rect">
              <a:avLst/>
            </a:prstGeom>
            <a:gradFill flip="none" rotWithShape="1">
              <a:gsLst>
                <a:gs pos="37000">
                  <a:schemeClr val="tx1">
                    <a:alpha val="50000"/>
                  </a:schemeClr>
                </a:gs>
                <a:gs pos="100000">
                  <a:schemeClr val="tx1">
                    <a:alpha val="1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CD2852-2A77-4817-B065-D89EB9CB9CB1}"/>
                </a:ext>
              </a:extLst>
            </p:cNvPr>
            <p:cNvSpPr txBox="1"/>
            <p:nvPr/>
          </p:nvSpPr>
          <p:spPr>
            <a:xfrm>
              <a:off x="135824" y="438834"/>
              <a:ext cx="10985500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Do Citations Increase Trust in AI-Answers?</a:t>
              </a:r>
              <a:endPara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CB3D09A-985E-0E29-2AF5-18F6DB1CC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8033" y="1433626"/>
            <a:ext cx="5811061" cy="388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7964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18C62-6623-5AD5-A722-637ACAD9D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22B677-1462-FBA9-F6B4-AC47422B67BD}"/>
              </a:ext>
            </a:extLst>
          </p:cNvPr>
          <p:cNvGrpSpPr/>
          <p:nvPr/>
        </p:nvGrpSpPr>
        <p:grpSpPr>
          <a:xfrm>
            <a:off x="0" y="228590"/>
            <a:ext cx="12192000" cy="1005840"/>
            <a:chOff x="0" y="228590"/>
            <a:chExt cx="12192000" cy="1005840"/>
          </a:xfrm>
        </p:grpSpPr>
        <p:pic>
          <p:nvPicPr>
            <p:cNvPr id="11" name="Picture 2" descr="democracyalife1sgfftaxkqksie6pqrvixta.png">
              <a:extLst>
                <a:ext uri="{FF2B5EF4-FFF2-40B4-BE49-F238E27FC236}">
                  <a16:creationId xmlns:a16="http://schemas.microsoft.com/office/drawing/2014/main" id="{ABB2D45C-437E-BC9A-6BFC-624BC393D7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9" t="31167" r="79" b="44390"/>
            <a:stretch/>
          </p:blipFill>
          <p:spPr bwMode="auto">
            <a:xfrm>
              <a:off x="0" y="228590"/>
              <a:ext cx="12192000" cy="1005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D79E0B9-9F3B-B015-1D68-AE1FA756BD17}"/>
                </a:ext>
              </a:extLst>
            </p:cNvPr>
            <p:cNvSpPr/>
            <p:nvPr/>
          </p:nvSpPr>
          <p:spPr>
            <a:xfrm>
              <a:off x="0" y="239638"/>
              <a:ext cx="12192000" cy="994792"/>
            </a:xfrm>
            <a:prstGeom prst="rect">
              <a:avLst/>
            </a:prstGeom>
            <a:gradFill flip="none" rotWithShape="1">
              <a:gsLst>
                <a:gs pos="37000">
                  <a:schemeClr val="tx1">
                    <a:alpha val="50000"/>
                  </a:schemeClr>
                </a:gs>
                <a:gs pos="100000">
                  <a:schemeClr val="tx1">
                    <a:alpha val="1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A3FD64B-CB10-944C-B5CC-15476ED8CFA7}"/>
                </a:ext>
              </a:extLst>
            </p:cNvPr>
            <p:cNvSpPr txBox="1"/>
            <p:nvPr/>
          </p:nvSpPr>
          <p:spPr>
            <a:xfrm>
              <a:off x="135824" y="438834"/>
              <a:ext cx="10985500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Citation Experiment?</a:t>
              </a:r>
              <a:endPara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9C54E56-6D69-6B4C-9F99-A0CDAB656FCF}"/>
              </a:ext>
            </a:extLst>
          </p:cNvPr>
          <p:cNvCxnSpPr>
            <a:cxnSpLocks/>
          </p:cNvCxnSpPr>
          <p:nvPr/>
        </p:nvCxnSpPr>
        <p:spPr>
          <a:xfrm flipH="1">
            <a:off x="8381529" y="4019526"/>
            <a:ext cx="3987" cy="512859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730C5BF-6AC0-7B59-3674-AB37871D30AD}"/>
              </a:ext>
            </a:extLst>
          </p:cNvPr>
          <p:cNvCxnSpPr>
            <a:cxnSpLocks/>
          </p:cNvCxnSpPr>
          <p:nvPr/>
        </p:nvCxnSpPr>
        <p:spPr>
          <a:xfrm flipH="1">
            <a:off x="8309116" y="4019526"/>
            <a:ext cx="3987" cy="512859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87CCE20-0005-91B9-F1C0-9EB348FADD6A}"/>
              </a:ext>
            </a:extLst>
          </p:cNvPr>
          <p:cNvCxnSpPr>
            <a:cxnSpLocks/>
          </p:cNvCxnSpPr>
          <p:nvPr/>
        </p:nvCxnSpPr>
        <p:spPr>
          <a:xfrm flipH="1">
            <a:off x="8236702" y="4019526"/>
            <a:ext cx="3987" cy="512859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1033E8C-89EB-98A6-F37F-D446979D9617}"/>
              </a:ext>
            </a:extLst>
          </p:cNvPr>
          <p:cNvCxnSpPr>
            <a:cxnSpLocks/>
          </p:cNvCxnSpPr>
          <p:nvPr/>
        </p:nvCxnSpPr>
        <p:spPr>
          <a:xfrm flipH="1">
            <a:off x="8345323" y="4019526"/>
            <a:ext cx="3987" cy="512859"/>
          </a:xfrm>
          <a:prstGeom prst="straightConnector1">
            <a:avLst/>
          </a:prstGeom>
          <a:ln w="28575">
            <a:solidFill>
              <a:schemeClr val="accent3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F31890F-FB32-174D-054B-637E6BB36B72}"/>
              </a:ext>
            </a:extLst>
          </p:cNvPr>
          <p:cNvCxnSpPr>
            <a:cxnSpLocks/>
          </p:cNvCxnSpPr>
          <p:nvPr/>
        </p:nvCxnSpPr>
        <p:spPr>
          <a:xfrm flipH="1">
            <a:off x="8272909" y="4019526"/>
            <a:ext cx="3987" cy="512859"/>
          </a:xfrm>
          <a:prstGeom prst="straightConnector1">
            <a:avLst/>
          </a:prstGeom>
          <a:ln w="28575">
            <a:solidFill>
              <a:schemeClr val="accent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FCF7C6B-5E14-C300-0A5C-7D4B86C67253}"/>
              </a:ext>
            </a:extLst>
          </p:cNvPr>
          <p:cNvGrpSpPr/>
          <p:nvPr/>
        </p:nvGrpSpPr>
        <p:grpSpPr>
          <a:xfrm>
            <a:off x="7402735" y="3506887"/>
            <a:ext cx="1871231" cy="651388"/>
            <a:chOff x="6023630" y="1206735"/>
            <a:chExt cx="1871231" cy="651388"/>
          </a:xfrm>
        </p:grpSpPr>
        <p:pic>
          <p:nvPicPr>
            <p:cNvPr id="31" name="Picture 6" descr="Sliders - Material Design">
              <a:extLst>
                <a:ext uri="{FF2B5EF4-FFF2-40B4-BE49-F238E27FC236}">
                  <a16:creationId xmlns:a16="http://schemas.microsoft.com/office/drawing/2014/main" id="{496A4ABD-C2B7-940A-E390-C6E9EEC119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01" t="50825" r="21121" b="11884"/>
            <a:stretch/>
          </p:blipFill>
          <p:spPr bwMode="auto">
            <a:xfrm>
              <a:off x="6175084" y="1387835"/>
              <a:ext cx="1466852" cy="466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11FF7E7-D7D8-5CB2-4BA9-9174D3797C92}"/>
                </a:ext>
              </a:extLst>
            </p:cNvPr>
            <p:cNvSpPr txBox="1"/>
            <p:nvPr/>
          </p:nvSpPr>
          <p:spPr>
            <a:xfrm>
              <a:off x="6175084" y="1206735"/>
              <a:ext cx="14668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i="0" dirty="0">
                  <a:solidFill>
                    <a:srgbClr val="6200EE"/>
                  </a:solidFill>
                  <a:effectLst/>
                  <a:latin typeface="Slack-Lato"/>
                </a:rPr>
                <a:t>How much do you trust this answer?</a:t>
              </a:r>
              <a:endParaRPr lang="en-US" sz="1000" b="1" dirty="0">
                <a:solidFill>
                  <a:srgbClr val="6200E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21165E68-9897-8655-F020-E569C595F06B}"/>
                </a:ext>
              </a:extLst>
            </p:cNvPr>
            <p:cNvSpPr/>
            <p:nvPr/>
          </p:nvSpPr>
          <p:spPr>
            <a:xfrm>
              <a:off x="6023630" y="1220711"/>
              <a:ext cx="1800342" cy="637412"/>
            </a:xfrm>
            <a:prstGeom prst="roundRect">
              <a:avLst/>
            </a:prstGeom>
            <a:noFill/>
            <a:ln w="28575">
              <a:solidFill>
                <a:srgbClr val="6200EE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A0E1E68-EB7F-7372-F158-239F74FE3BD3}"/>
                </a:ext>
              </a:extLst>
            </p:cNvPr>
            <p:cNvSpPr txBox="1"/>
            <p:nvPr/>
          </p:nvSpPr>
          <p:spPr>
            <a:xfrm>
              <a:off x="6023630" y="1533067"/>
              <a:ext cx="393193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6200EE"/>
                  </a:solidFill>
                  <a:latin typeface="Slack-Lato"/>
                </a:rPr>
                <a:t>1</a:t>
              </a:r>
              <a:endParaRPr lang="en-US" sz="800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47E77DC-66FE-7D77-D092-500BCD54BE1F}"/>
                </a:ext>
              </a:extLst>
            </p:cNvPr>
            <p:cNvSpPr txBox="1"/>
            <p:nvPr/>
          </p:nvSpPr>
          <p:spPr>
            <a:xfrm>
              <a:off x="7501668" y="1532865"/>
              <a:ext cx="393193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6200EE"/>
                  </a:solidFill>
                  <a:latin typeface="Slack-Lato"/>
                </a:rPr>
                <a:t>10</a:t>
              </a:r>
              <a:endParaRPr lang="en-US" sz="800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2B025EC-6938-88C8-76D6-BA7897B85D63}"/>
                </a:ext>
              </a:extLst>
            </p:cNvPr>
            <p:cNvSpPr txBox="1"/>
            <p:nvPr/>
          </p:nvSpPr>
          <p:spPr>
            <a:xfrm>
              <a:off x="6988788" y="1397354"/>
              <a:ext cx="285000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6200EE"/>
                  </a:solidFill>
                  <a:latin typeface="Slack-Lato"/>
                </a:rPr>
                <a:t>7</a:t>
              </a:r>
              <a:endParaRPr lang="en-US" sz="800" dirty="0"/>
            </a:p>
          </p:txBody>
        </p: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51DEC8B-9678-FC86-9138-337ACAF4933D}"/>
              </a:ext>
            </a:extLst>
          </p:cNvPr>
          <p:cNvSpPr/>
          <p:nvPr/>
        </p:nvSpPr>
        <p:spPr>
          <a:xfrm>
            <a:off x="3397432" y="3120834"/>
            <a:ext cx="714787" cy="30002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pic>
        <p:nvPicPr>
          <p:cNvPr id="38" name="Picture 12" descr="Clipboard Witch Checklist Wishlist Line Icon Editable Stroke Pixel Perfect  For Mobile And Web Stock Illustration - Download Image Now - iStock">
            <a:extLst>
              <a:ext uri="{FF2B5EF4-FFF2-40B4-BE49-F238E27FC236}">
                <a16:creationId xmlns:a16="http://schemas.microsoft.com/office/drawing/2014/main" id="{253218B4-2C0A-CE0D-97D6-268709D685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4" t="21085" r="26524" b="21727"/>
          <a:stretch/>
        </p:blipFill>
        <p:spPr bwMode="auto">
          <a:xfrm>
            <a:off x="8928178" y="4864108"/>
            <a:ext cx="847549" cy="103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76A7CF2A-15CF-6D8F-886E-354CFD699978}"/>
              </a:ext>
            </a:extLst>
          </p:cNvPr>
          <p:cNvSpPr txBox="1"/>
          <p:nvPr/>
        </p:nvSpPr>
        <p:spPr>
          <a:xfrm>
            <a:off x="1140043" y="5871654"/>
            <a:ext cx="16777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Participants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F14A9CD-7235-81EF-509E-725CF0A68A08}"/>
              </a:ext>
            </a:extLst>
          </p:cNvPr>
          <p:cNvSpPr txBox="1"/>
          <p:nvPr/>
        </p:nvSpPr>
        <p:spPr>
          <a:xfrm>
            <a:off x="8452709" y="5871654"/>
            <a:ext cx="18337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Demographics Survey</a:t>
            </a:r>
          </a:p>
        </p:txBody>
      </p: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5F63CA09-B552-4729-6DB3-D9F7C9024B00}"/>
              </a:ext>
            </a:extLst>
          </p:cNvPr>
          <p:cNvCxnSpPr>
            <a:cxnSpLocks/>
          </p:cNvCxnSpPr>
          <p:nvPr/>
        </p:nvCxnSpPr>
        <p:spPr>
          <a:xfrm flipV="1">
            <a:off x="2657800" y="2156632"/>
            <a:ext cx="548640" cy="1463040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56BBD4D2-CC8C-E0CC-2775-84B874649196}"/>
              </a:ext>
            </a:extLst>
          </p:cNvPr>
          <p:cNvSpPr txBox="1"/>
          <p:nvPr/>
        </p:nvSpPr>
        <p:spPr>
          <a:xfrm>
            <a:off x="5038459" y="5871654"/>
            <a:ext cx="16777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Response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FF8B858-1D59-5818-6678-5FDC1AAE3100}"/>
              </a:ext>
            </a:extLst>
          </p:cNvPr>
          <p:cNvGrpSpPr>
            <a:grpSpLocks noChangeAspect="1"/>
          </p:cNvGrpSpPr>
          <p:nvPr/>
        </p:nvGrpSpPr>
        <p:grpSpPr>
          <a:xfrm>
            <a:off x="1418047" y="2815084"/>
            <a:ext cx="1201959" cy="2521969"/>
            <a:chOff x="344236" y="1553641"/>
            <a:chExt cx="1237144" cy="2595794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D053E2A-C76A-695E-D76B-CA07728E5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4579" y="2893214"/>
              <a:ext cx="1176460" cy="1256221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42BA76A-9F78-DF92-1E20-218BE63C6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4236" y="1553641"/>
              <a:ext cx="1237144" cy="1375767"/>
            </a:xfrm>
            <a:prstGeom prst="rect">
              <a:avLst/>
            </a:prstGeom>
          </p:spPr>
        </p:pic>
      </p:grp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7A61C8E2-873F-9637-41C6-800FCDDFE6F7}"/>
              </a:ext>
            </a:extLst>
          </p:cNvPr>
          <p:cNvCxnSpPr>
            <a:cxnSpLocks/>
            <a:stCxn id="144" idx="3"/>
            <a:endCxn id="38" idx="0"/>
          </p:cNvCxnSpPr>
          <p:nvPr/>
        </p:nvCxnSpPr>
        <p:spPr>
          <a:xfrm>
            <a:off x="8844877" y="4731116"/>
            <a:ext cx="507076" cy="132992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7FF85AD9-A0E0-5484-A683-F54458601BF6}"/>
              </a:ext>
            </a:extLst>
          </p:cNvPr>
          <p:cNvSpPr txBox="1"/>
          <p:nvPr/>
        </p:nvSpPr>
        <p:spPr>
          <a:xfrm rot="16200000">
            <a:off x="3664294" y="2547149"/>
            <a:ext cx="12153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Valid Citation(s)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F38F079-D0F3-3891-CC8A-ED05DEA0E5DF}"/>
              </a:ext>
            </a:extLst>
          </p:cNvPr>
          <p:cNvSpPr txBox="1"/>
          <p:nvPr/>
        </p:nvSpPr>
        <p:spPr>
          <a:xfrm rot="5400000">
            <a:off x="3076637" y="2592881"/>
            <a:ext cx="9334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One Citation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7647E526-9A9E-0A8D-75AF-C46C0F661D73}"/>
              </a:ext>
            </a:extLst>
          </p:cNvPr>
          <p:cNvCxnSpPr>
            <a:cxnSpLocks/>
          </p:cNvCxnSpPr>
          <p:nvPr/>
        </p:nvCxnSpPr>
        <p:spPr>
          <a:xfrm>
            <a:off x="3621171" y="2349711"/>
            <a:ext cx="0" cy="744182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BAA27815-9394-3C40-A712-F5FE0AF58BC5}"/>
              </a:ext>
            </a:extLst>
          </p:cNvPr>
          <p:cNvSpPr txBox="1"/>
          <p:nvPr/>
        </p:nvSpPr>
        <p:spPr>
          <a:xfrm rot="5400000">
            <a:off x="2764574" y="2626250"/>
            <a:ext cx="10002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5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 Citations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8D4DD8C-C80C-DFBE-357D-3273A32DEE89}"/>
              </a:ext>
            </a:extLst>
          </p:cNvPr>
          <p:cNvSpPr txBox="1"/>
          <p:nvPr/>
        </p:nvSpPr>
        <p:spPr>
          <a:xfrm rot="5400000">
            <a:off x="3314925" y="2614162"/>
            <a:ext cx="9760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Five Citations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A9BB6F0-2CF7-58B8-FCC2-A4466E28F627}"/>
              </a:ext>
            </a:extLst>
          </p:cNvPr>
          <p:cNvCxnSpPr>
            <a:cxnSpLocks/>
          </p:cNvCxnSpPr>
          <p:nvPr/>
        </p:nvCxnSpPr>
        <p:spPr>
          <a:xfrm>
            <a:off x="3880740" y="2349711"/>
            <a:ext cx="0" cy="74418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113B8A17-54B7-42BE-2A23-1F4A87580365}"/>
              </a:ext>
            </a:extLst>
          </p:cNvPr>
          <p:cNvSpPr txBox="1"/>
          <p:nvPr/>
        </p:nvSpPr>
        <p:spPr>
          <a:xfrm>
            <a:off x="3316933" y="3069511"/>
            <a:ext cx="875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Random Assignment</a:t>
            </a:r>
          </a:p>
        </p:txBody>
      </p:sp>
      <p:cxnSp>
        <p:nvCxnSpPr>
          <p:cNvPr id="54" name="Connector: Elbow 53">
            <a:extLst>
              <a:ext uri="{FF2B5EF4-FFF2-40B4-BE49-F238E27FC236}">
                <a16:creationId xmlns:a16="http://schemas.microsoft.com/office/drawing/2014/main" id="{C3331722-FAF3-7A81-D44B-35D51E1FA745}"/>
              </a:ext>
            </a:extLst>
          </p:cNvPr>
          <p:cNvCxnSpPr>
            <a:cxnSpLocks/>
          </p:cNvCxnSpPr>
          <p:nvPr/>
        </p:nvCxnSpPr>
        <p:spPr>
          <a:xfrm rot="16200000" flipH="1">
            <a:off x="4124726" y="4898773"/>
            <a:ext cx="91440" cy="457200"/>
          </a:xfrm>
          <a:prstGeom prst="bentConnector3">
            <a:avLst>
              <a:gd name="adj1" fmla="val 99766"/>
            </a:avLst>
          </a:prstGeom>
          <a:ln w="28575">
            <a:solidFill>
              <a:schemeClr val="accent6">
                <a:lumMod val="75000"/>
              </a:schemeClr>
            </a:solidFill>
            <a:prstDash val="sysDot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A7314F59-85C1-DC66-8125-0774506E35B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036948" y="3305768"/>
            <a:ext cx="3200400" cy="521208"/>
          </a:xfrm>
          <a:prstGeom prst="bentConnector3">
            <a:avLst>
              <a:gd name="adj1" fmla="val 99994"/>
            </a:avLst>
          </a:prstGeom>
          <a:ln w="28575">
            <a:solidFill>
              <a:schemeClr val="accent6">
                <a:lumMod val="75000"/>
              </a:schemeClr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ADDB782C-B58D-F11B-CEC8-DF51425D0E36}"/>
              </a:ext>
            </a:extLst>
          </p:cNvPr>
          <p:cNvSpPr/>
          <p:nvPr/>
        </p:nvSpPr>
        <p:spPr>
          <a:xfrm>
            <a:off x="3211910" y="2016862"/>
            <a:ext cx="743689" cy="30504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6127BFA-D320-413F-6F08-F33138975013}"/>
              </a:ext>
            </a:extLst>
          </p:cNvPr>
          <p:cNvSpPr txBox="1"/>
          <p:nvPr/>
        </p:nvSpPr>
        <p:spPr>
          <a:xfrm>
            <a:off x="3130340" y="1968933"/>
            <a:ext cx="875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Random Assignment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F8B3F1F-8B33-E64F-487F-A04D98345E2C}"/>
              </a:ext>
            </a:extLst>
          </p:cNvPr>
          <p:cNvCxnSpPr>
            <a:cxnSpLocks/>
          </p:cNvCxnSpPr>
          <p:nvPr/>
        </p:nvCxnSpPr>
        <p:spPr>
          <a:xfrm>
            <a:off x="3338699" y="2349711"/>
            <a:ext cx="0" cy="1331395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804A2BBB-7024-8B88-611D-815DF1D50FCE}"/>
              </a:ext>
            </a:extLst>
          </p:cNvPr>
          <p:cNvCxnSpPr>
            <a:cxnSpLocks/>
          </p:cNvCxnSpPr>
          <p:nvPr/>
        </p:nvCxnSpPr>
        <p:spPr>
          <a:xfrm>
            <a:off x="3543368" y="3463419"/>
            <a:ext cx="0" cy="218823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F3523ED5-F6DF-41BD-6DAB-9A5EB50BEF69}"/>
              </a:ext>
            </a:extLst>
          </p:cNvPr>
          <p:cNvCxnSpPr>
            <a:cxnSpLocks/>
          </p:cNvCxnSpPr>
          <p:nvPr/>
        </p:nvCxnSpPr>
        <p:spPr>
          <a:xfrm>
            <a:off x="3652110" y="3463419"/>
            <a:ext cx="0" cy="218823"/>
          </a:xfrm>
          <a:prstGeom prst="straightConnector1">
            <a:avLst/>
          </a:prstGeom>
          <a:ln w="28575"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4F5EF9A4-F801-FF50-4DD0-BA13D233FC95}"/>
              </a:ext>
            </a:extLst>
          </p:cNvPr>
          <p:cNvCxnSpPr>
            <a:cxnSpLocks/>
          </p:cNvCxnSpPr>
          <p:nvPr/>
        </p:nvCxnSpPr>
        <p:spPr>
          <a:xfrm>
            <a:off x="3841818" y="3463419"/>
            <a:ext cx="0" cy="218823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DFE185E3-F48B-D2B0-A0C9-F9FCE7D66B2C}"/>
              </a:ext>
            </a:extLst>
          </p:cNvPr>
          <p:cNvCxnSpPr>
            <a:cxnSpLocks/>
          </p:cNvCxnSpPr>
          <p:nvPr/>
        </p:nvCxnSpPr>
        <p:spPr>
          <a:xfrm>
            <a:off x="3950560" y="3463419"/>
            <a:ext cx="0" cy="218823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253749C6-023F-6BBA-96E0-2EA19E954959}"/>
              </a:ext>
            </a:extLst>
          </p:cNvPr>
          <p:cNvSpPr/>
          <p:nvPr/>
        </p:nvSpPr>
        <p:spPr>
          <a:xfrm>
            <a:off x="2835565" y="3737724"/>
            <a:ext cx="1488716" cy="272164"/>
          </a:xfrm>
          <a:prstGeom prst="roundRect">
            <a:avLst/>
          </a:prstGeom>
          <a:solidFill>
            <a:srgbClr val="D0F4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46C25E0-F6D9-A061-E174-936050DEBF66}"/>
              </a:ext>
            </a:extLst>
          </p:cNvPr>
          <p:cNvSpPr txBox="1"/>
          <p:nvPr/>
        </p:nvSpPr>
        <p:spPr>
          <a:xfrm>
            <a:off x="2767330" y="3747617"/>
            <a:ext cx="1662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0" dirty="0">
                <a:solidFill>
                  <a:srgbClr val="1D1C1D"/>
                </a:solidFill>
                <a:effectLst/>
                <a:latin typeface="Slack-Lato"/>
              </a:rPr>
              <a:t>Please enter your question:</a:t>
            </a:r>
            <a:endParaRPr 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5" name="Picture 2" descr="OpenAI and Microsoft Face $3 Billion Lawsuit Over Alleged Data Theft for  ChatGPT - Global">
            <a:extLst>
              <a:ext uri="{FF2B5EF4-FFF2-40B4-BE49-F238E27FC236}">
                <a16:creationId xmlns:a16="http://schemas.microsoft.com/office/drawing/2014/main" id="{27F3A764-5E0D-7DFA-FC10-2E365C78E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521" y="4809692"/>
            <a:ext cx="1052332" cy="30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C54A12B-A7D0-F6B2-CE7E-BEF24714156F}"/>
              </a:ext>
            </a:extLst>
          </p:cNvPr>
          <p:cNvCxnSpPr>
            <a:cxnSpLocks/>
          </p:cNvCxnSpPr>
          <p:nvPr/>
        </p:nvCxnSpPr>
        <p:spPr>
          <a:xfrm>
            <a:off x="3534654" y="4552140"/>
            <a:ext cx="0" cy="218823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DA9E7DC4-AB8F-4B33-4EFF-9BAADEC6DF8D}"/>
              </a:ext>
            </a:extLst>
          </p:cNvPr>
          <p:cNvCxnSpPr>
            <a:cxnSpLocks/>
          </p:cNvCxnSpPr>
          <p:nvPr/>
        </p:nvCxnSpPr>
        <p:spPr>
          <a:xfrm>
            <a:off x="3643396" y="4552140"/>
            <a:ext cx="0" cy="218823"/>
          </a:xfrm>
          <a:prstGeom prst="straightConnector1">
            <a:avLst/>
          </a:prstGeom>
          <a:ln w="28575"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F50BD3E0-83CB-77F4-65C1-3B17641D1BA8}"/>
              </a:ext>
            </a:extLst>
          </p:cNvPr>
          <p:cNvCxnSpPr>
            <a:cxnSpLocks/>
          </p:cNvCxnSpPr>
          <p:nvPr/>
        </p:nvCxnSpPr>
        <p:spPr>
          <a:xfrm>
            <a:off x="3833104" y="4552140"/>
            <a:ext cx="0" cy="218823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2B0E13DA-5670-9B7C-3BD5-F3D6ECECAF99}"/>
              </a:ext>
            </a:extLst>
          </p:cNvPr>
          <p:cNvCxnSpPr>
            <a:cxnSpLocks/>
          </p:cNvCxnSpPr>
          <p:nvPr/>
        </p:nvCxnSpPr>
        <p:spPr>
          <a:xfrm>
            <a:off x="3941846" y="4552140"/>
            <a:ext cx="0" cy="218823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CC1A93EB-7969-B34D-0F41-DCD15BEEBCB0}"/>
              </a:ext>
            </a:extLst>
          </p:cNvPr>
          <p:cNvCxnSpPr>
            <a:cxnSpLocks/>
          </p:cNvCxnSpPr>
          <p:nvPr/>
        </p:nvCxnSpPr>
        <p:spPr>
          <a:xfrm flipH="1">
            <a:off x="3330721" y="4552140"/>
            <a:ext cx="2506" cy="219456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Connector: Elbow 70">
            <a:extLst>
              <a:ext uri="{FF2B5EF4-FFF2-40B4-BE49-F238E27FC236}">
                <a16:creationId xmlns:a16="http://schemas.microsoft.com/office/drawing/2014/main" id="{102D24F4-AF49-8105-F51F-6012023C6293}"/>
              </a:ext>
            </a:extLst>
          </p:cNvPr>
          <p:cNvCxnSpPr>
            <a:cxnSpLocks/>
          </p:cNvCxnSpPr>
          <p:nvPr/>
        </p:nvCxnSpPr>
        <p:spPr>
          <a:xfrm>
            <a:off x="3833104" y="5091813"/>
            <a:ext cx="666370" cy="184024"/>
          </a:xfrm>
          <a:prstGeom prst="bentConnector3">
            <a:avLst>
              <a:gd name="adj1" fmla="val -29"/>
            </a:avLst>
          </a:prstGeom>
          <a:ln w="28575" cap="sq">
            <a:solidFill>
              <a:schemeClr val="accent6">
                <a:lumMod val="75000"/>
              </a:schemeClr>
            </a:solidFill>
            <a:prstDash val="solid"/>
            <a:round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Connector: Elbow 71">
            <a:extLst>
              <a:ext uri="{FF2B5EF4-FFF2-40B4-BE49-F238E27FC236}">
                <a16:creationId xmlns:a16="http://schemas.microsoft.com/office/drawing/2014/main" id="{2600E8EE-2CBE-76C3-348E-746288E0697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832475" y="4219744"/>
            <a:ext cx="1737360" cy="393192"/>
          </a:xfrm>
          <a:prstGeom prst="bentConnector3">
            <a:avLst>
              <a:gd name="adj1" fmla="val 99715"/>
            </a:avLst>
          </a:prstGeom>
          <a:ln w="28575">
            <a:solidFill>
              <a:schemeClr val="accent6">
                <a:lumMod val="75000"/>
              </a:schemeClr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Connector: Elbow 72">
            <a:extLst>
              <a:ext uri="{FF2B5EF4-FFF2-40B4-BE49-F238E27FC236}">
                <a16:creationId xmlns:a16="http://schemas.microsoft.com/office/drawing/2014/main" id="{6589EBAB-4714-68A2-28E8-0A0C669822C2}"/>
              </a:ext>
            </a:extLst>
          </p:cNvPr>
          <p:cNvCxnSpPr>
            <a:cxnSpLocks/>
          </p:cNvCxnSpPr>
          <p:nvPr/>
        </p:nvCxnSpPr>
        <p:spPr>
          <a:xfrm rot="16200000" flipH="1">
            <a:off x="3901017" y="4831511"/>
            <a:ext cx="274320" cy="777240"/>
          </a:xfrm>
          <a:prstGeom prst="bentConnector3">
            <a:avLst>
              <a:gd name="adj1" fmla="val 99766"/>
            </a:avLst>
          </a:prstGeom>
          <a:ln w="28575">
            <a:solidFill>
              <a:schemeClr val="accent1"/>
            </a:solidFill>
            <a:prstDash val="sysDot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Connector: Elbow 73">
            <a:extLst>
              <a:ext uri="{FF2B5EF4-FFF2-40B4-BE49-F238E27FC236}">
                <a16:creationId xmlns:a16="http://schemas.microsoft.com/office/drawing/2014/main" id="{289AC080-25C7-9548-4A22-88D77CC11DB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343271" y="3799682"/>
            <a:ext cx="2651760" cy="457200"/>
          </a:xfrm>
          <a:prstGeom prst="bentConnector3">
            <a:avLst>
              <a:gd name="adj1" fmla="val 99932"/>
            </a:avLst>
          </a:prstGeom>
          <a:ln w="28575">
            <a:solidFill>
              <a:schemeClr val="accent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Connector: Elbow 74">
            <a:extLst>
              <a:ext uri="{FF2B5EF4-FFF2-40B4-BE49-F238E27FC236}">
                <a16:creationId xmlns:a16="http://schemas.microsoft.com/office/drawing/2014/main" id="{D7C40694-9D60-1F24-E3C3-846B76C3B545}"/>
              </a:ext>
            </a:extLst>
          </p:cNvPr>
          <p:cNvCxnSpPr>
            <a:cxnSpLocks/>
          </p:cNvCxnSpPr>
          <p:nvPr/>
        </p:nvCxnSpPr>
        <p:spPr>
          <a:xfrm rot="16200000" flipH="1">
            <a:off x="3897431" y="4730165"/>
            <a:ext cx="365760" cy="1078992"/>
          </a:xfrm>
          <a:prstGeom prst="bentConnector3">
            <a:avLst>
              <a:gd name="adj1" fmla="val 99766"/>
            </a:avLst>
          </a:prstGeom>
          <a:ln w="28575">
            <a:solidFill>
              <a:schemeClr val="accent1"/>
            </a:solidFill>
            <a:prstDash val="solid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Connector: Elbow 75">
            <a:extLst>
              <a:ext uri="{FF2B5EF4-FFF2-40B4-BE49-F238E27FC236}">
                <a16:creationId xmlns:a16="http://schemas.microsoft.com/office/drawing/2014/main" id="{83690C4B-A646-ED71-EF26-EB6591B43FA6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166231" y="4730804"/>
            <a:ext cx="1188720" cy="274320"/>
          </a:xfrm>
          <a:prstGeom prst="bentConnector3">
            <a:avLst>
              <a:gd name="adj1" fmla="val 99715"/>
            </a:avLst>
          </a:prstGeom>
          <a:ln w="28575">
            <a:solidFill>
              <a:schemeClr val="accent1"/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Connector: Elbow 76">
            <a:extLst>
              <a:ext uri="{FF2B5EF4-FFF2-40B4-BE49-F238E27FC236}">
                <a16:creationId xmlns:a16="http://schemas.microsoft.com/office/drawing/2014/main" id="{EAF6A37D-7FED-F2A1-BC1E-D14DCBE09639}"/>
              </a:ext>
            </a:extLst>
          </p:cNvPr>
          <p:cNvCxnSpPr>
            <a:cxnSpLocks/>
          </p:cNvCxnSpPr>
          <p:nvPr/>
        </p:nvCxnSpPr>
        <p:spPr>
          <a:xfrm rot="16200000" flipH="1">
            <a:off x="3795899" y="4682041"/>
            <a:ext cx="457200" cy="1371600"/>
          </a:xfrm>
          <a:prstGeom prst="bentConnector3">
            <a:avLst>
              <a:gd name="adj1" fmla="val 99766"/>
            </a:avLst>
          </a:prstGeom>
          <a:ln w="28575">
            <a:solidFill>
              <a:schemeClr val="accent5">
                <a:lumMod val="75000"/>
              </a:schemeClr>
            </a:solidFill>
            <a:prstDash val="solid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Connector: Elbow 77">
            <a:extLst>
              <a:ext uri="{FF2B5EF4-FFF2-40B4-BE49-F238E27FC236}">
                <a16:creationId xmlns:a16="http://schemas.microsoft.com/office/drawing/2014/main" id="{D4923D21-2E51-5AA3-AA55-1B7710E5EAC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531992" y="5243069"/>
            <a:ext cx="548640" cy="182880"/>
          </a:xfrm>
          <a:prstGeom prst="bentConnector3">
            <a:avLst>
              <a:gd name="adj1" fmla="val 99715"/>
            </a:avLst>
          </a:prstGeom>
          <a:ln w="28575">
            <a:solidFill>
              <a:schemeClr val="accent5">
                <a:lumMod val="75000"/>
              </a:schemeClr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9" name="Picture 4" descr="Search Generic Flat icon">
            <a:extLst>
              <a:ext uri="{FF2B5EF4-FFF2-40B4-BE49-F238E27FC236}">
                <a16:creationId xmlns:a16="http://schemas.microsoft.com/office/drawing/2014/main" id="{9F130705-A26A-D525-54D6-6DEDA2147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681" y="2570915"/>
            <a:ext cx="313752" cy="31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4" descr="Search Generic Flat icon">
            <a:extLst>
              <a:ext uri="{FF2B5EF4-FFF2-40B4-BE49-F238E27FC236}">
                <a16:creationId xmlns:a16="http://schemas.microsoft.com/office/drawing/2014/main" id="{ACB03BF1-967B-6F09-8355-06A3491DA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555" y="1820220"/>
            <a:ext cx="313752" cy="31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90859194-EBA3-3C4E-8961-A34867D08875}"/>
              </a:ext>
            </a:extLst>
          </p:cNvPr>
          <p:cNvSpPr txBox="1"/>
          <p:nvPr/>
        </p:nvSpPr>
        <p:spPr>
          <a:xfrm rot="16200000">
            <a:off x="4035447" y="4107483"/>
            <a:ext cx="13578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Random Citation(s)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42DDDDB-C3F7-8A4B-2C7E-5E2B60A6D1AA}"/>
              </a:ext>
            </a:extLst>
          </p:cNvPr>
          <p:cNvGrpSpPr/>
          <p:nvPr/>
        </p:nvGrpSpPr>
        <p:grpSpPr>
          <a:xfrm>
            <a:off x="4902710" y="1934639"/>
            <a:ext cx="1998467" cy="584328"/>
            <a:chOff x="3936241" y="1002611"/>
            <a:chExt cx="1998467" cy="584328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ABC9438C-6FA9-E6AF-C90E-26D546CF17EB}"/>
                </a:ext>
              </a:extLst>
            </p:cNvPr>
            <p:cNvSpPr/>
            <p:nvPr/>
          </p:nvSpPr>
          <p:spPr>
            <a:xfrm>
              <a:off x="3936241" y="1002611"/>
              <a:ext cx="1985857" cy="56630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741C03FD-AC7F-788F-E57F-8228FE29129D}"/>
                </a:ext>
              </a:extLst>
            </p:cNvPr>
            <p:cNvSpPr txBox="1"/>
            <p:nvPr/>
          </p:nvSpPr>
          <p:spPr>
            <a:xfrm>
              <a:off x="3948852" y="1032941"/>
              <a:ext cx="198585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solidFill>
                    <a:srgbClr val="1D1C1D"/>
                  </a:solidFill>
                  <a:effectLst/>
                  <a:latin typeface="Slack-Lato"/>
                  <a:cs typeface="Times New Roman" panose="02020603050405020304" pitchFamily="18" charset="0"/>
                </a:rPr>
                <a:t>The average distance from Earth to the Moon is about 384,400 kilometers.</a:t>
              </a:r>
              <a:endParaRPr lang="en-US" sz="1000" i="1" dirty="0">
                <a:latin typeface="Slack-Lato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61E12300-1B17-5B2D-DEBC-186F630C9DF5}"/>
              </a:ext>
            </a:extLst>
          </p:cNvPr>
          <p:cNvGrpSpPr/>
          <p:nvPr/>
        </p:nvGrpSpPr>
        <p:grpSpPr>
          <a:xfrm>
            <a:off x="4902710" y="2694345"/>
            <a:ext cx="1998467" cy="584328"/>
            <a:chOff x="3936241" y="1002611"/>
            <a:chExt cx="1998467" cy="584328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D245A8AC-83EC-8AB4-6DB4-DD7A89E2CE5F}"/>
                </a:ext>
              </a:extLst>
            </p:cNvPr>
            <p:cNvSpPr/>
            <p:nvPr/>
          </p:nvSpPr>
          <p:spPr>
            <a:xfrm>
              <a:off x="3936241" y="1002611"/>
              <a:ext cx="1985857" cy="566302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  <a:ln w="28575">
              <a:solidFill>
                <a:schemeClr val="accent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95C4CD6E-F634-87FC-2B8E-D6F3F24E246E}"/>
                </a:ext>
              </a:extLst>
            </p:cNvPr>
            <p:cNvSpPr txBox="1"/>
            <p:nvPr/>
          </p:nvSpPr>
          <p:spPr>
            <a:xfrm>
              <a:off x="3948852" y="1032941"/>
              <a:ext cx="198585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solidFill>
                    <a:srgbClr val="1D1C1D"/>
                  </a:solidFill>
                  <a:effectLst/>
                  <a:latin typeface="Slack-Lato"/>
                  <a:cs typeface="Times New Roman" panose="02020603050405020304" pitchFamily="18" charset="0"/>
                </a:rPr>
                <a:t>The average distance from Earth to the Moon is about 384,400 kilometers.</a:t>
              </a:r>
              <a:endParaRPr lang="en-US" sz="1000" i="1" dirty="0">
                <a:latin typeface="Slack-Lato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8E3F13E9-1F10-0774-BF64-F781E9C24C86}"/>
              </a:ext>
            </a:extLst>
          </p:cNvPr>
          <p:cNvGrpSpPr/>
          <p:nvPr/>
        </p:nvGrpSpPr>
        <p:grpSpPr>
          <a:xfrm>
            <a:off x="4902710" y="3454050"/>
            <a:ext cx="1998467" cy="584328"/>
            <a:chOff x="3936241" y="1002611"/>
            <a:chExt cx="1998467" cy="584328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304D2795-B122-4833-57D6-CEA8A7C774D1}"/>
                </a:ext>
              </a:extLst>
            </p:cNvPr>
            <p:cNvSpPr/>
            <p:nvPr/>
          </p:nvSpPr>
          <p:spPr>
            <a:xfrm>
              <a:off x="3936241" y="1002611"/>
              <a:ext cx="1985857" cy="56630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4FD45EFC-C6DE-96A0-1905-70E6AD10D313}"/>
                </a:ext>
              </a:extLst>
            </p:cNvPr>
            <p:cNvSpPr txBox="1"/>
            <p:nvPr/>
          </p:nvSpPr>
          <p:spPr>
            <a:xfrm>
              <a:off x="3948852" y="1032941"/>
              <a:ext cx="198585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solidFill>
                    <a:srgbClr val="1D1C1D"/>
                  </a:solidFill>
                  <a:effectLst/>
                  <a:latin typeface="Slack-Lato"/>
                  <a:cs typeface="Times New Roman" panose="02020603050405020304" pitchFamily="18" charset="0"/>
                </a:rPr>
                <a:t>The average distance from Earth to the Moon is about 384,400 kilometers.</a:t>
              </a:r>
              <a:endParaRPr lang="en-US" sz="1000" b="1" dirty="0">
                <a:latin typeface="Slack-Lato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42AC68A9-A541-0949-1543-A40DD72CC987}"/>
              </a:ext>
            </a:extLst>
          </p:cNvPr>
          <p:cNvGrpSpPr/>
          <p:nvPr/>
        </p:nvGrpSpPr>
        <p:grpSpPr>
          <a:xfrm>
            <a:off x="4902710" y="4213755"/>
            <a:ext cx="1998467" cy="584328"/>
            <a:chOff x="3936241" y="1002611"/>
            <a:chExt cx="1998467" cy="584328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AAF9E86B-9DDA-36CF-6145-69656FAD8FE2}"/>
                </a:ext>
              </a:extLst>
            </p:cNvPr>
            <p:cNvSpPr/>
            <p:nvPr/>
          </p:nvSpPr>
          <p:spPr>
            <a:xfrm>
              <a:off x="3936241" y="1002611"/>
              <a:ext cx="1985857" cy="566302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49BBE907-8708-054B-2177-C50B9CD32991}"/>
                </a:ext>
              </a:extLst>
            </p:cNvPr>
            <p:cNvSpPr txBox="1"/>
            <p:nvPr/>
          </p:nvSpPr>
          <p:spPr>
            <a:xfrm>
              <a:off x="3948852" y="1032941"/>
              <a:ext cx="198585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solidFill>
                    <a:srgbClr val="1D1C1D"/>
                  </a:solidFill>
                  <a:effectLst/>
                  <a:latin typeface="Slack-Lato"/>
                  <a:cs typeface="Times New Roman" panose="02020603050405020304" pitchFamily="18" charset="0"/>
                </a:rPr>
                <a:t>The average distance from Earth to the Moon is about 384,400 kilometers.</a:t>
              </a:r>
              <a:endParaRPr lang="en-US" sz="1000" i="1" dirty="0">
                <a:latin typeface="Slack-Lato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544EC2AA-FF63-C4E3-A889-D9FB8C285B46}"/>
              </a:ext>
            </a:extLst>
          </p:cNvPr>
          <p:cNvGrpSpPr/>
          <p:nvPr/>
        </p:nvGrpSpPr>
        <p:grpSpPr>
          <a:xfrm>
            <a:off x="4902710" y="4973461"/>
            <a:ext cx="1998467" cy="584328"/>
            <a:chOff x="3936241" y="1002611"/>
            <a:chExt cx="1998467" cy="584328"/>
          </a:xfrm>
        </p:grpSpPr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F6CB5A25-31E1-EA7B-24A2-425AC8E095CD}"/>
                </a:ext>
              </a:extLst>
            </p:cNvPr>
            <p:cNvSpPr/>
            <p:nvPr/>
          </p:nvSpPr>
          <p:spPr>
            <a:xfrm>
              <a:off x="3936241" y="1002611"/>
              <a:ext cx="1985857" cy="566302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FA6E03F9-7374-C187-849A-3654E2887B64}"/>
                </a:ext>
              </a:extLst>
            </p:cNvPr>
            <p:cNvSpPr txBox="1"/>
            <p:nvPr/>
          </p:nvSpPr>
          <p:spPr>
            <a:xfrm>
              <a:off x="3948852" y="1032941"/>
              <a:ext cx="198585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solidFill>
                    <a:srgbClr val="1D1C1D"/>
                  </a:solidFill>
                  <a:effectLst/>
                  <a:latin typeface="Slack-Lato"/>
                  <a:cs typeface="Times New Roman" panose="02020603050405020304" pitchFamily="18" charset="0"/>
                </a:rPr>
                <a:t>The average distance from Earth to the Moon is about 384,400 kilometers.</a:t>
              </a:r>
              <a:endParaRPr lang="en-US" sz="1000" i="1" dirty="0">
                <a:latin typeface="Slack-Lato"/>
                <a:cs typeface="Times New Roman" panose="02020603050405020304" pitchFamily="18" charset="0"/>
              </a:endParaRPr>
            </a:p>
          </p:txBody>
        </p: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ED07133B-D71B-CEAA-E8D3-C27C0419A4C1}"/>
              </a:ext>
            </a:extLst>
          </p:cNvPr>
          <p:cNvSpPr txBox="1"/>
          <p:nvPr/>
        </p:nvSpPr>
        <p:spPr>
          <a:xfrm>
            <a:off x="6150750" y="2268948"/>
            <a:ext cx="78689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solidFill>
                  <a:srgbClr val="1D1C1D"/>
                </a:solidFill>
                <a:effectLst/>
                <a:latin typeface="Slack-Lato"/>
                <a:cs typeface="Times New Roman" panose="02020603050405020304" pitchFamily="18" charset="0"/>
              </a:rPr>
              <a:t>[1,2,3,4,5]</a:t>
            </a:r>
            <a:endParaRPr lang="en-US" sz="1000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AEE8613-25C9-0B81-3B75-9F7793945BD4}"/>
              </a:ext>
            </a:extLst>
          </p:cNvPr>
          <p:cNvSpPr txBox="1"/>
          <p:nvPr/>
        </p:nvSpPr>
        <p:spPr>
          <a:xfrm>
            <a:off x="6524321" y="3006032"/>
            <a:ext cx="41332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solidFill>
                  <a:srgbClr val="1D1C1D"/>
                </a:solidFill>
                <a:effectLst/>
                <a:latin typeface="Slack-Lato"/>
                <a:cs typeface="Times New Roman" panose="02020603050405020304" pitchFamily="18" charset="0"/>
              </a:rPr>
              <a:t>[1]</a:t>
            </a:r>
            <a:endParaRPr lang="en-US" sz="1000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C09E4FCD-5A53-407C-6CCA-F776E995BB27}"/>
              </a:ext>
            </a:extLst>
          </p:cNvPr>
          <p:cNvSpPr txBox="1"/>
          <p:nvPr/>
        </p:nvSpPr>
        <p:spPr>
          <a:xfrm>
            <a:off x="6150749" y="3790394"/>
            <a:ext cx="7868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solidFill>
                  <a:srgbClr val="1D1C1D"/>
                </a:solidFill>
                <a:effectLst/>
                <a:latin typeface="Slack-Lato"/>
                <a:cs typeface="Times New Roman" panose="02020603050405020304" pitchFamily="18" charset="0"/>
              </a:rPr>
              <a:t>[1,2,3,4,5]</a:t>
            </a:r>
            <a:endParaRPr lang="en-US" sz="1000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7AB25EF8-2979-3950-854B-9F748A870CC0}"/>
              </a:ext>
            </a:extLst>
          </p:cNvPr>
          <p:cNvSpPr txBox="1"/>
          <p:nvPr/>
        </p:nvSpPr>
        <p:spPr>
          <a:xfrm>
            <a:off x="6524321" y="4540770"/>
            <a:ext cx="41332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solidFill>
                  <a:srgbClr val="1D1C1D"/>
                </a:solidFill>
                <a:effectLst/>
                <a:latin typeface="Slack-Lato"/>
                <a:cs typeface="Times New Roman" panose="02020603050405020304" pitchFamily="18" charset="0"/>
              </a:rPr>
              <a:t>[1]</a:t>
            </a:r>
            <a:endParaRPr lang="en-US" sz="1000" dirty="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A9728A9-BFFC-3361-9DDB-255B2B03E21F}"/>
              </a:ext>
            </a:extLst>
          </p:cNvPr>
          <p:cNvSpPr txBox="1"/>
          <p:nvPr/>
        </p:nvSpPr>
        <p:spPr>
          <a:xfrm>
            <a:off x="2834794" y="5871654"/>
            <a:ext cx="16777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Methodology</a:t>
            </a:r>
          </a:p>
        </p:txBody>
      </p:sp>
      <p:cxnSp>
        <p:nvCxnSpPr>
          <p:cNvPr id="102" name="Connector: Elbow 101">
            <a:extLst>
              <a:ext uri="{FF2B5EF4-FFF2-40B4-BE49-F238E27FC236}">
                <a16:creationId xmlns:a16="http://schemas.microsoft.com/office/drawing/2014/main" id="{43831D5A-C8A1-64FC-8FB2-D63D569F2C9A}"/>
              </a:ext>
            </a:extLst>
          </p:cNvPr>
          <p:cNvCxnSpPr>
            <a:cxnSpLocks/>
            <a:stCxn id="87" idx="3"/>
            <a:endCxn id="33" idx="1"/>
          </p:cNvCxnSpPr>
          <p:nvPr/>
        </p:nvCxnSpPr>
        <p:spPr>
          <a:xfrm>
            <a:off x="6901177" y="3001674"/>
            <a:ext cx="501558" cy="837895"/>
          </a:xfrm>
          <a:prstGeom prst="bentConnector3">
            <a:avLst>
              <a:gd name="adj1" fmla="val 37656"/>
            </a:avLst>
          </a:prstGeom>
          <a:ln w="28575">
            <a:solidFill>
              <a:schemeClr val="accent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Connector: Elbow 102">
            <a:extLst>
              <a:ext uri="{FF2B5EF4-FFF2-40B4-BE49-F238E27FC236}">
                <a16:creationId xmlns:a16="http://schemas.microsoft.com/office/drawing/2014/main" id="{87E3D8F9-DA69-0FBD-1527-248A8F64C048}"/>
              </a:ext>
            </a:extLst>
          </p:cNvPr>
          <p:cNvCxnSpPr>
            <a:cxnSpLocks/>
            <a:stCxn id="90" idx="3"/>
            <a:endCxn id="33" idx="1"/>
          </p:cNvCxnSpPr>
          <p:nvPr/>
        </p:nvCxnSpPr>
        <p:spPr>
          <a:xfrm>
            <a:off x="6901177" y="3761379"/>
            <a:ext cx="501558" cy="78190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6">
                <a:lumMod val="75000"/>
              </a:schemeClr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Connector: Elbow 103">
            <a:extLst>
              <a:ext uri="{FF2B5EF4-FFF2-40B4-BE49-F238E27FC236}">
                <a16:creationId xmlns:a16="http://schemas.microsoft.com/office/drawing/2014/main" id="{B0C01B3E-0A8E-BA8B-C34D-A724CD1C2A75}"/>
              </a:ext>
            </a:extLst>
          </p:cNvPr>
          <p:cNvCxnSpPr>
            <a:cxnSpLocks/>
            <a:stCxn id="93" idx="3"/>
            <a:endCxn id="33" idx="1"/>
          </p:cNvCxnSpPr>
          <p:nvPr/>
        </p:nvCxnSpPr>
        <p:spPr>
          <a:xfrm flipV="1">
            <a:off x="6901177" y="3839569"/>
            <a:ext cx="501558" cy="681515"/>
          </a:xfrm>
          <a:prstGeom prst="bentConnector3">
            <a:avLst>
              <a:gd name="adj1" fmla="val 61394"/>
            </a:avLst>
          </a:prstGeom>
          <a:ln w="28575">
            <a:solidFill>
              <a:schemeClr val="accent1"/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Connector: Elbow 104">
            <a:extLst>
              <a:ext uri="{FF2B5EF4-FFF2-40B4-BE49-F238E27FC236}">
                <a16:creationId xmlns:a16="http://schemas.microsoft.com/office/drawing/2014/main" id="{3BC27AE5-C5BD-616D-E999-2B381EDD6206}"/>
              </a:ext>
            </a:extLst>
          </p:cNvPr>
          <p:cNvCxnSpPr>
            <a:cxnSpLocks/>
            <a:stCxn id="84" idx="3"/>
            <a:endCxn id="33" idx="1"/>
          </p:cNvCxnSpPr>
          <p:nvPr/>
        </p:nvCxnSpPr>
        <p:spPr>
          <a:xfrm>
            <a:off x="6901177" y="2241968"/>
            <a:ext cx="501558" cy="1597601"/>
          </a:xfrm>
          <a:prstGeom prst="bentConnector3">
            <a:avLst>
              <a:gd name="adj1" fmla="val 24362"/>
            </a:avLst>
          </a:prstGeom>
          <a:ln w="28575">
            <a:solidFill>
              <a:schemeClr val="accent6">
                <a:lumMod val="75000"/>
              </a:schemeClr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5B182A3E-F0F0-8C8A-3AFE-A6937FF5FF92}"/>
              </a:ext>
            </a:extLst>
          </p:cNvPr>
          <p:cNvCxnSpPr>
            <a:cxnSpLocks/>
          </p:cNvCxnSpPr>
          <p:nvPr/>
        </p:nvCxnSpPr>
        <p:spPr>
          <a:xfrm flipH="1">
            <a:off x="8374488" y="4866262"/>
            <a:ext cx="3987" cy="969264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6C39ABD3-CCB6-A768-1BB5-52E78A57384A}"/>
              </a:ext>
            </a:extLst>
          </p:cNvPr>
          <p:cNvCxnSpPr>
            <a:cxnSpLocks/>
          </p:cNvCxnSpPr>
          <p:nvPr/>
        </p:nvCxnSpPr>
        <p:spPr>
          <a:xfrm flipH="1">
            <a:off x="8302075" y="4866262"/>
            <a:ext cx="3987" cy="896112"/>
          </a:xfrm>
          <a:prstGeom prst="straightConnector1">
            <a:avLst/>
          </a:prstGeom>
          <a:ln w="28575">
            <a:solidFill>
              <a:schemeClr val="accent3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E2C030D2-24B7-3288-9EF4-ECB9ADD7F40A}"/>
              </a:ext>
            </a:extLst>
          </p:cNvPr>
          <p:cNvCxnSpPr>
            <a:cxnSpLocks/>
          </p:cNvCxnSpPr>
          <p:nvPr/>
        </p:nvCxnSpPr>
        <p:spPr>
          <a:xfrm>
            <a:off x="8233648" y="4866262"/>
            <a:ext cx="0" cy="826015"/>
          </a:xfrm>
          <a:prstGeom prst="straightConnector1">
            <a:avLst/>
          </a:prstGeom>
          <a:ln w="28575">
            <a:solidFill>
              <a:schemeClr val="accent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275F109A-E7CA-91D1-8D9F-8F65BAB3B26C}"/>
              </a:ext>
            </a:extLst>
          </p:cNvPr>
          <p:cNvCxnSpPr>
            <a:cxnSpLocks/>
          </p:cNvCxnSpPr>
          <p:nvPr/>
        </p:nvCxnSpPr>
        <p:spPr>
          <a:xfrm flipH="1">
            <a:off x="8338282" y="4866262"/>
            <a:ext cx="3987" cy="932688"/>
          </a:xfrm>
          <a:prstGeom prst="straightConnector1">
            <a:avLst/>
          </a:prstGeom>
          <a:ln w="28575">
            <a:solidFill>
              <a:schemeClr val="accent3"/>
            </a:solidFill>
            <a:prstDash val="sysDot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42443EF3-FA60-B737-24FB-CE6D0AF146D7}"/>
              </a:ext>
            </a:extLst>
          </p:cNvPr>
          <p:cNvCxnSpPr>
            <a:cxnSpLocks/>
          </p:cNvCxnSpPr>
          <p:nvPr/>
        </p:nvCxnSpPr>
        <p:spPr>
          <a:xfrm flipH="1">
            <a:off x="8265868" y="4866262"/>
            <a:ext cx="3987" cy="868680"/>
          </a:xfrm>
          <a:prstGeom prst="straightConnector1">
            <a:avLst/>
          </a:prstGeom>
          <a:ln w="28575">
            <a:solidFill>
              <a:schemeClr val="accent1"/>
            </a:solidFill>
            <a:prstDash val="sysDot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D458C6DE-E539-7D8B-7533-2D252511942D}"/>
              </a:ext>
            </a:extLst>
          </p:cNvPr>
          <p:cNvCxnSpPr>
            <a:cxnSpLocks/>
          </p:cNvCxnSpPr>
          <p:nvPr/>
        </p:nvCxnSpPr>
        <p:spPr>
          <a:xfrm flipH="1">
            <a:off x="2817820" y="5692277"/>
            <a:ext cx="5413248" cy="0"/>
          </a:xfrm>
          <a:prstGeom prst="straightConnector1">
            <a:avLst/>
          </a:prstGeom>
          <a:ln w="28575" cap="sq">
            <a:solidFill>
              <a:schemeClr val="accent1"/>
            </a:solidFill>
            <a:round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63D6E731-6EBA-5C52-4F52-2A268548E963}"/>
              </a:ext>
            </a:extLst>
          </p:cNvPr>
          <p:cNvCxnSpPr>
            <a:cxnSpLocks/>
          </p:cNvCxnSpPr>
          <p:nvPr/>
        </p:nvCxnSpPr>
        <p:spPr>
          <a:xfrm>
            <a:off x="2818015" y="4385176"/>
            <a:ext cx="0" cy="1280160"/>
          </a:xfrm>
          <a:prstGeom prst="straightConnector1">
            <a:avLst/>
          </a:prstGeom>
          <a:ln w="28575" cap="sq">
            <a:solidFill>
              <a:schemeClr val="accent1"/>
            </a:solidFill>
            <a:round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AE3C2BC3-0ABA-316F-192C-3D0077450DE5}"/>
              </a:ext>
            </a:extLst>
          </p:cNvPr>
          <p:cNvCxnSpPr>
            <a:cxnSpLocks/>
          </p:cNvCxnSpPr>
          <p:nvPr/>
        </p:nvCxnSpPr>
        <p:spPr>
          <a:xfrm flipV="1">
            <a:off x="2803303" y="5725961"/>
            <a:ext cx="5458968" cy="4030"/>
          </a:xfrm>
          <a:prstGeom prst="straightConnector1">
            <a:avLst/>
          </a:prstGeom>
          <a:ln w="28575" cap="sq">
            <a:solidFill>
              <a:schemeClr val="accent1"/>
            </a:solidFill>
            <a:prstDash val="sysDot"/>
            <a:round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C8448505-1A73-8937-E692-B108E408DD03}"/>
              </a:ext>
            </a:extLst>
          </p:cNvPr>
          <p:cNvCxnSpPr>
            <a:cxnSpLocks/>
          </p:cNvCxnSpPr>
          <p:nvPr/>
        </p:nvCxnSpPr>
        <p:spPr>
          <a:xfrm flipV="1">
            <a:off x="2786265" y="4350176"/>
            <a:ext cx="0" cy="1371600"/>
          </a:xfrm>
          <a:prstGeom prst="straightConnector1">
            <a:avLst/>
          </a:prstGeom>
          <a:ln w="28575" cap="sq">
            <a:solidFill>
              <a:schemeClr val="accent1"/>
            </a:solidFill>
            <a:prstDash val="sysDot"/>
            <a:round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39F56A73-5E7E-06CE-DE3A-410B97F2485A}"/>
              </a:ext>
            </a:extLst>
          </p:cNvPr>
          <p:cNvCxnSpPr>
            <a:cxnSpLocks/>
          </p:cNvCxnSpPr>
          <p:nvPr/>
        </p:nvCxnSpPr>
        <p:spPr>
          <a:xfrm flipV="1">
            <a:off x="2756175" y="5761219"/>
            <a:ext cx="5541264" cy="4030"/>
          </a:xfrm>
          <a:prstGeom prst="straightConnector1">
            <a:avLst/>
          </a:prstGeom>
          <a:ln w="28575" cap="sq">
            <a:solidFill>
              <a:schemeClr val="accent3"/>
            </a:solidFill>
            <a:prstDash val="solid"/>
            <a:round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DE545785-DE06-0FC1-9ACB-30F58EDB96AC}"/>
              </a:ext>
            </a:extLst>
          </p:cNvPr>
          <p:cNvCxnSpPr>
            <a:cxnSpLocks/>
          </p:cNvCxnSpPr>
          <p:nvPr/>
        </p:nvCxnSpPr>
        <p:spPr>
          <a:xfrm flipV="1">
            <a:off x="2723630" y="5796144"/>
            <a:ext cx="5605272" cy="4030"/>
          </a:xfrm>
          <a:prstGeom prst="straightConnector1">
            <a:avLst/>
          </a:prstGeom>
          <a:ln w="28575" cap="sq">
            <a:solidFill>
              <a:schemeClr val="accent3"/>
            </a:solidFill>
            <a:prstDash val="sysDot"/>
            <a:round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F46713B3-5D11-CEB7-FC0C-E5DF6BD12696}"/>
              </a:ext>
            </a:extLst>
          </p:cNvPr>
          <p:cNvCxnSpPr>
            <a:cxnSpLocks/>
          </p:cNvCxnSpPr>
          <p:nvPr/>
        </p:nvCxnSpPr>
        <p:spPr>
          <a:xfrm flipV="1">
            <a:off x="2686975" y="5831652"/>
            <a:ext cx="5678424" cy="4030"/>
          </a:xfrm>
          <a:prstGeom prst="straightConnector1">
            <a:avLst/>
          </a:prstGeom>
          <a:ln w="28575" cap="sq">
            <a:solidFill>
              <a:schemeClr val="accent5">
                <a:lumMod val="75000"/>
              </a:schemeClr>
            </a:solidFill>
            <a:prstDash val="solid"/>
            <a:round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C8424795-0B3F-AAAD-1A85-2F950A990C9E}"/>
              </a:ext>
            </a:extLst>
          </p:cNvPr>
          <p:cNvCxnSpPr>
            <a:cxnSpLocks/>
          </p:cNvCxnSpPr>
          <p:nvPr/>
        </p:nvCxnSpPr>
        <p:spPr>
          <a:xfrm>
            <a:off x="2753718" y="4294687"/>
            <a:ext cx="0" cy="1399032"/>
          </a:xfrm>
          <a:prstGeom prst="straightConnector1">
            <a:avLst/>
          </a:prstGeom>
          <a:ln w="28575" cap="sq">
            <a:solidFill>
              <a:schemeClr val="accent3"/>
            </a:solidFill>
            <a:round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EA22981A-9823-F4EF-0ED2-BF4ECCBEAD60}"/>
              </a:ext>
            </a:extLst>
          </p:cNvPr>
          <p:cNvCxnSpPr>
            <a:cxnSpLocks/>
          </p:cNvCxnSpPr>
          <p:nvPr/>
        </p:nvCxnSpPr>
        <p:spPr>
          <a:xfrm flipV="1">
            <a:off x="2721968" y="4290645"/>
            <a:ext cx="0" cy="1508760"/>
          </a:xfrm>
          <a:prstGeom prst="straightConnector1">
            <a:avLst/>
          </a:prstGeom>
          <a:ln w="28575" cap="sq">
            <a:solidFill>
              <a:schemeClr val="accent3"/>
            </a:solidFill>
            <a:prstDash val="sysDot"/>
            <a:round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D5EF096C-7E24-DE23-667C-F748E3A94892}"/>
              </a:ext>
            </a:extLst>
          </p:cNvPr>
          <p:cNvCxnSpPr>
            <a:cxnSpLocks/>
          </p:cNvCxnSpPr>
          <p:nvPr/>
        </p:nvCxnSpPr>
        <p:spPr>
          <a:xfrm>
            <a:off x="2687043" y="4223444"/>
            <a:ext cx="0" cy="1600200"/>
          </a:xfrm>
          <a:prstGeom prst="straightConnector1">
            <a:avLst/>
          </a:prstGeom>
          <a:ln w="28575" cap="sq">
            <a:solidFill>
              <a:schemeClr val="accent5">
                <a:lumMod val="75000"/>
              </a:schemeClr>
            </a:solidFill>
            <a:round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E5BB4F6C-A92A-A809-41E4-F707BF7086ED}"/>
              </a:ext>
            </a:extLst>
          </p:cNvPr>
          <p:cNvGrpSpPr/>
          <p:nvPr/>
        </p:nvGrpSpPr>
        <p:grpSpPr>
          <a:xfrm>
            <a:off x="2689126" y="4222733"/>
            <a:ext cx="244704" cy="148814"/>
            <a:chOff x="3003162" y="3252915"/>
            <a:chExt cx="244704" cy="148814"/>
          </a:xfrm>
        </p:grpSpPr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CEEB98E7-7226-5E10-6F4E-E0CBB147570C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120040" y="3136037"/>
              <a:ext cx="3987" cy="237744"/>
            </a:xfrm>
            <a:prstGeom prst="straightConnector1">
              <a:avLst/>
            </a:prstGeom>
            <a:ln w="28575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70D612CD-64C2-7832-1BAC-82098E8E0742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152144" y="3235882"/>
              <a:ext cx="3987" cy="182880"/>
            </a:xfrm>
            <a:prstGeom prst="straightConnector1">
              <a:avLst/>
            </a:prstGeom>
            <a:ln w="28575">
              <a:solidFill>
                <a:schemeClr val="accent3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8DB043A8-6EAD-75C6-79D3-C51031D8550B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181864" y="3335728"/>
              <a:ext cx="3987" cy="128016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8ECF023B-95AC-3F11-C54A-EF81CD555BEA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142240" y="3190531"/>
              <a:ext cx="3987" cy="201168"/>
            </a:xfrm>
            <a:prstGeom prst="straightConnector1">
              <a:avLst/>
            </a:prstGeom>
            <a:ln w="28575">
              <a:solidFill>
                <a:schemeClr val="accent3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CB1C3A83-6A87-F7F5-023C-1A1B3029B094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167799" y="3285805"/>
              <a:ext cx="3987" cy="155448"/>
            </a:xfrm>
            <a:prstGeom prst="straightConnector1">
              <a:avLst/>
            </a:prstGeom>
            <a:ln w="28575">
              <a:solidFill>
                <a:schemeClr val="accent1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7" name="TextBox 126">
            <a:extLst>
              <a:ext uri="{FF2B5EF4-FFF2-40B4-BE49-F238E27FC236}">
                <a16:creationId xmlns:a16="http://schemas.microsoft.com/office/drawing/2014/main" id="{25F63118-05AC-9AAC-3507-AEF40449EC30}"/>
              </a:ext>
            </a:extLst>
          </p:cNvPr>
          <p:cNvSpPr txBox="1"/>
          <p:nvPr/>
        </p:nvSpPr>
        <p:spPr>
          <a:xfrm>
            <a:off x="7434093" y="3262286"/>
            <a:ext cx="18337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Trust Survey</a:t>
            </a:r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ADDB7E9D-D9CC-1091-E5EC-7776455EB117}"/>
              </a:ext>
            </a:extLst>
          </p:cNvPr>
          <p:cNvGrpSpPr>
            <a:grpSpLocks noChangeAspect="1"/>
          </p:cNvGrpSpPr>
          <p:nvPr/>
        </p:nvGrpSpPr>
        <p:grpSpPr>
          <a:xfrm>
            <a:off x="7350294" y="1804432"/>
            <a:ext cx="2903864" cy="1540134"/>
            <a:chOff x="5879761" y="80744"/>
            <a:chExt cx="3245563" cy="1721364"/>
          </a:xfrm>
        </p:grpSpPr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ADB07F42-F1CA-EC61-89E9-0E245FDE0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11887" y="80744"/>
              <a:ext cx="3040225" cy="864812"/>
            </a:xfrm>
            <a:prstGeom prst="rect">
              <a:avLst/>
            </a:prstGeom>
          </p:spPr>
        </p:pic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21CDADF5-F715-A667-D4EE-98E72C08C8F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879761" y="1019388"/>
              <a:ext cx="3245563" cy="782720"/>
              <a:chOff x="4620280" y="4264842"/>
              <a:chExt cx="4884617" cy="1178005"/>
            </a:xfrm>
          </p:grpSpPr>
          <p:pic>
            <p:nvPicPr>
              <p:cNvPr id="131" name="Picture 130">
                <a:extLst>
                  <a:ext uri="{FF2B5EF4-FFF2-40B4-BE49-F238E27FC236}">
                    <a16:creationId xmlns:a16="http://schemas.microsoft.com/office/drawing/2014/main" id="{02BCBA3D-F284-0CBE-0CC5-4FF80A3D56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625020" y="4264842"/>
                <a:ext cx="3403476" cy="740571"/>
              </a:xfrm>
              <a:prstGeom prst="rect">
                <a:avLst/>
              </a:prstGeom>
            </p:spPr>
          </p:pic>
          <p:pic>
            <p:nvPicPr>
              <p:cNvPr id="132" name="Picture 131">
                <a:extLst>
                  <a:ext uri="{FF2B5EF4-FFF2-40B4-BE49-F238E27FC236}">
                    <a16:creationId xmlns:a16="http://schemas.microsoft.com/office/drawing/2014/main" id="{D1002A77-F599-B4A6-3423-7836223F62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 t="27004"/>
              <a:stretch/>
            </p:blipFill>
            <p:spPr>
              <a:xfrm>
                <a:off x="4620280" y="4867758"/>
                <a:ext cx="4884617" cy="575089"/>
              </a:xfrm>
              <a:prstGeom prst="rect">
                <a:avLst/>
              </a:prstGeom>
            </p:spPr>
          </p:pic>
        </p:grpSp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id="{9909AB12-6880-1551-0E4C-3804F7115C94}"/>
              </a:ext>
            </a:extLst>
          </p:cNvPr>
          <p:cNvSpPr txBox="1"/>
          <p:nvPr/>
        </p:nvSpPr>
        <p:spPr>
          <a:xfrm>
            <a:off x="7290067" y="2456288"/>
            <a:ext cx="15446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Random Citation(s)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9FC92A6A-7074-540D-98FB-01A956BB6108}"/>
              </a:ext>
            </a:extLst>
          </p:cNvPr>
          <p:cNvSpPr txBox="1"/>
          <p:nvPr/>
        </p:nvSpPr>
        <p:spPr>
          <a:xfrm>
            <a:off x="7290067" y="1692723"/>
            <a:ext cx="15446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Valid Citation(s)</a:t>
            </a:r>
          </a:p>
        </p:txBody>
      </p: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6BD0778A-40D3-E3E9-2039-3C3F2CCA2CC9}"/>
              </a:ext>
            </a:extLst>
          </p:cNvPr>
          <p:cNvCxnSpPr>
            <a:cxnSpLocks/>
          </p:cNvCxnSpPr>
          <p:nvPr/>
        </p:nvCxnSpPr>
        <p:spPr>
          <a:xfrm flipV="1">
            <a:off x="6391795" y="1992835"/>
            <a:ext cx="1005507" cy="303489"/>
          </a:xfrm>
          <a:prstGeom prst="straightConnector1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7E9EC721-C301-2AB5-6765-68A9CAB22E83}"/>
              </a:ext>
            </a:extLst>
          </p:cNvPr>
          <p:cNvCxnSpPr>
            <a:cxnSpLocks/>
          </p:cNvCxnSpPr>
          <p:nvPr/>
        </p:nvCxnSpPr>
        <p:spPr>
          <a:xfrm>
            <a:off x="6488526" y="2290273"/>
            <a:ext cx="861768" cy="92257"/>
          </a:xfrm>
          <a:prstGeom prst="straightConnector1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273A5782-000F-6DF5-2061-0F344C5042F0}"/>
              </a:ext>
            </a:extLst>
          </p:cNvPr>
          <p:cNvCxnSpPr>
            <a:cxnSpLocks/>
            <a:endCxn id="131" idx="1"/>
          </p:cNvCxnSpPr>
          <p:nvPr/>
        </p:nvCxnSpPr>
        <p:spPr>
          <a:xfrm flipV="1">
            <a:off x="6386362" y="2864385"/>
            <a:ext cx="966750" cy="982501"/>
          </a:xfrm>
          <a:prstGeom prst="straightConnector1">
            <a:avLst/>
          </a:prstGeom>
          <a:ln w="9525">
            <a:solidFill>
              <a:schemeClr val="bg1">
                <a:lumMod val="65000"/>
              </a:schemeClr>
            </a:solidFill>
            <a:prstDash val="solid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A81F7EE3-0574-7C4E-5DE2-A13DB1279C5C}"/>
              </a:ext>
            </a:extLst>
          </p:cNvPr>
          <p:cNvCxnSpPr>
            <a:cxnSpLocks/>
            <a:endCxn id="132" idx="1"/>
          </p:cNvCxnSpPr>
          <p:nvPr/>
        </p:nvCxnSpPr>
        <p:spPr>
          <a:xfrm flipV="1">
            <a:off x="6483093" y="3173624"/>
            <a:ext cx="867201" cy="669835"/>
          </a:xfrm>
          <a:prstGeom prst="straightConnector1">
            <a:avLst/>
          </a:prstGeom>
          <a:ln w="9525">
            <a:solidFill>
              <a:schemeClr val="bg1">
                <a:lumMod val="65000"/>
              </a:schemeClr>
            </a:solidFill>
            <a:prstDash val="solid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Connector: Elbow 138">
            <a:extLst>
              <a:ext uri="{FF2B5EF4-FFF2-40B4-BE49-F238E27FC236}">
                <a16:creationId xmlns:a16="http://schemas.microsoft.com/office/drawing/2014/main" id="{9E01D53C-58A0-9F10-BD2F-A753FB8CE710}"/>
              </a:ext>
            </a:extLst>
          </p:cNvPr>
          <p:cNvCxnSpPr>
            <a:cxnSpLocks/>
            <a:stCxn id="96" idx="3"/>
            <a:endCxn id="33" idx="1"/>
          </p:cNvCxnSpPr>
          <p:nvPr/>
        </p:nvCxnSpPr>
        <p:spPr>
          <a:xfrm flipV="1">
            <a:off x="6901177" y="3839569"/>
            <a:ext cx="501558" cy="1441221"/>
          </a:xfrm>
          <a:prstGeom prst="bentConnector3">
            <a:avLst>
              <a:gd name="adj1" fmla="val 72789"/>
            </a:avLst>
          </a:prstGeom>
          <a:ln w="28575">
            <a:solidFill>
              <a:schemeClr val="accent5">
                <a:lumMod val="75000"/>
              </a:schemeClr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0" name="Rectangle 139">
            <a:extLst>
              <a:ext uri="{FF2B5EF4-FFF2-40B4-BE49-F238E27FC236}">
                <a16:creationId xmlns:a16="http://schemas.microsoft.com/office/drawing/2014/main" id="{928185E6-C084-5B86-E887-9BD09D894526}"/>
              </a:ext>
            </a:extLst>
          </p:cNvPr>
          <p:cNvSpPr/>
          <p:nvPr/>
        </p:nvSpPr>
        <p:spPr>
          <a:xfrm>
            <a:off x="2590528" y="5647640"/>
            <a:ext cx="5990856" cy="26026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B3BEC250-9FB4-B32A-CD6B-C71D70E7B71A}"/>
              </a:ext>
            </a:extLst>
          </p:cNvPr>
          <p:cNvSpPr/>
          <p:nvPr/>
        </p:nvSpPr>
        <p:spPr>
          <a:xfrm>
            <a:off x="2612579" y="4132691"/>
            <a:ext cx="328613" cy="151376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06DDADFF-D965-EB03-6461-EFD3046E6A55}"/>
              </a:ext>
            </a:extLst>
          </p:cNvPr>
          <p:cNvSpPr/>
          <p:nvPr/>
        </p:nvSpPr>
        <p:spPr>
          <a:xfrm>
            <a:off x="8145360" y="4173334"/>
            <a:ext cx="307349" cy="147633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1616F862-3ED9-ABFC-92D8-E62CBAD47FC8}"/>
              </a:ext>
            </a:extLst>
          </p:cNvPr>
          <p:cNvGrpSpPr/>
          <p:nvPr/>
        </p:nvGrpSpPr>
        <p:grpSpPr>
          <a:xfrm>
            <a:off x="7765660" y="4332577"/>
            <a:ext cx="1079217" cy="797077"/>
            <a:chOff x="7464003" y="3153222"/>
            <a:chExt cx="970919" cy="652655"/>
          </a:xfrm>
        </p:grpSpPr>
        <p:sp>
          <p:nvSpPr>
            <p:cNvPr id="144" name="Diamond 143">
              <a:extLst>
                <a:ext uri="{FF2B5EF4-FFF2-40B4-BE49-F238E27FC236}">
                  <a16:creationId xmlns:a16="http://schemas.microsoft.com/office/drawing/2014/main" id="{674F7482-C3DC-9640-B035-B5539E4EC57F}"/>
                </a:ext>
              </a:extLst>
            </p:cNvPr>
            <p:cNvSpPr/>
            <p:nvPr/>
          </p:nvSpPr>
          <p:spPr>
            <a:xfrm>
              <a:off x="7464003" y="3153222"/>
              <a:ext cx="970919" cy="652655"/>
            </a:xfrm>
            <a:prstGeom prst="diamond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 dirty="0"/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477E97A0-DA62-2265-40D0-1B4CCAA28A38}"/>
                </a:ext>
              </a:extLst>
            </p:cNvPr>
            <p:cNvSpPr txBox="1"/>
            <p:nvPr/>
          </p:nvSpPr>
          <p:spPr>
            <a:xfrm>
              <a:off x="7508688" y="3310878"/>
              <a:ext cx="875763" cy="327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Helvetica" panose="020B0604020202020204" pitchFamily="34" charset="0"/>
                  <a:cs typeface="Helvetica" panose="020B0604020202020204" pitchFamily="34" charset="0"/>
                </a:rPr>
                <a:t>Repeat for </a:t>
              </a:r>
            </a:p>
            <a:p>
              <a:pPr algn="ctr"/>
              <a:r>
                <a:rPr lang="en-US" sz="1000" dirty="0">
                  <a:latin typeface="Helvetica" panose="020B0604020202020204" pitchFamily="34" charset="0"/>
                  <a:cs typeface="Helvetica" panose="020B0604020202020204" pitchFamily="34" charset="0"/>
                </a:rPr>
                <a:t>10 questions</a:t>
              </a:r>
            </a:p>
          </p:txBody>
        </p:sp>
      </p:grpSp>
      <p:sp>
        <p:nvSpPr>
          <p:cNvPr id="146" name="Rectangle: Rounded Corners 145">
            <a:extLst>
              <a:ext uri="{FF2B5EF4-FFF2-40B4-BE49-F238E27FC236}">
                <a16:creationId xmlns:a16="http://schemas.microsoft.com/office/drawing/2014/main" id="{1E2BE0D4-A5DF-9667-82AB-0EDCE6F89F7B}"/>
              </a:ext>
            </a:extLst>
          </p:cNvPr>
          <p:cNvSpPr/>
          <p:nvPr/>
        </p:nvSpPr>
        <p:spPr>
          <a:xfrm>
            <a:off x="2936888" y="4055808"/>
            <a:ext cx="1340434" cy="440956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28575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91886543-C16B-A73A-0752-CCDE2A2758B9}"/>
              </a:ext>
            </a:extLst>
          </p:cNvPr>
          <p:cNvSpPr txBox="1"/>
          <p:nvPr/>
        </p:nvSpPr>
        <p:spPr>
          <a:xfrm>
            <a:off x="2949850" y="4086137"/>
            <a:ext cx="1352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rgbClr val="1D1C1D"/>
                </a:solidFill>
                <a:effectLst/>
                <a:latin typeface="Slack-Lato"/>
                <a:cs typeface="Times New Roman" panose="02020603050405020304" pitchFamily="18" charset="0"/>
              </a:rPr>
              <a:t>How far is it from the Earth to the Moon?</a:t>
            </a:r>
            <a:endParaRPr lang="en-US" sz="1000" i="1" dirty="0">
              <a:latin typeface="Slack-Lato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2304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228590"/>
            <a:ext cx="12192000" cy="1005840"/>
            <a:chOff x="0" y="228590"/>
            <a:chExt cx="12192000" cy="1005840"/>
          </a:xfrm>
        </p:grpSpPr>
        <p:pic>
          <p:nvPicPr>
            <p:cNvPr id="13" name="Picture 2" descr="democracyalife1sgfftaxkqksie6pqrvixta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9" t="31167" r="79" b="44390"/>
            <a:stretch/>
          </p:blipFill>
          <p:spPr bwMode="auto">
            <a:xfrm>
              <a:off x="0" y="228590"/>
              <a:ext cx="12192000" cy="1005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BBAFA84-12B0-4385-9B3A-65D3C3B8DD8B}"/>
                </a:ext>
              </a:extLst>
            </p:cNvPr>
            <p:cNvSpPr/>
            <p:nvPr/>
          </p:nvSpPr>
          <p:spPr>
            <a:xfrm>
              <a:off x="0" y="239638"/>
              <a:ext cx="12192000" cy="994792"/>
            </a:xfrm>
            <a:prstGeom prst="rect">
              <a:avLst/>
            </a:prstGeom>
            <a:gradFill flip="none" rotWithShape="1">
              <a:gsLst>
                <a:gs pos="37000">
                  <a:schemeClr val="tx1">
                    <a:alpha val="50000"/>
                  </a:schemeClr>
                </a:gs>
                <a:gs pos="100000">
                  <a:schemeClr val="tx1">
                    <a:alpha val="1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9CD2852-2A77-4817-B065-D89EB9CB9CB1}"/>
                </a:ext>
              </a:extLst>
            </p:cNvPr>
            <p:cNvSpPr txBox="1"/>
            <p:nvPr/>
          </p:nvSpPr>
          <p:spPr>
            <a:xfrm>
              <a:off x="135824" y="438834"/>
              <a:ext cx="10985500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Citations improve trust</a:t>
              </a:r>
              <a:endPara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18C07BF-7F21-8824-821C-BB26CDC17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689" y="1656001"/>
            <a:ext cx="4763165" cy="4763165"/>
          </a:xfrm>
          <a:prstGeom prst="rect">
            <a:avLst/>
          </a:prstGeom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43F91A74-9E7C-8221-7933-91D4E8F40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5059" y="4037583"/>
            <a:ext cx="4191609" cy="202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Checking citation is negatively associated with trust.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People trust factual and political answers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0E973B8-A778-D53E-6ADD-DE37E561AA72}"/>
              </a:ext>
            </a:extLst>
          </p:cNvPr>
          <p:cNvSpPr/>
          <p:nvPr/>
        </p:nvSpPr>
        <p:spPr>
          <a:xfrm>
            <a:off x="4231532" y="5269241"/>
            <a:ext cx="2533526" cy="401985"/>
          </a:xfrm>
          <a:custGeom>
            <a:avLst/>
            <a:gdLst>
              <a:gd name="connsiteX0" fmla="*/ 2509736 w 2509736"/>
              <a:gd name="connsiteY0" fmla="*/ 285253 h 285253"/>
              <a:gd name="connsiteX1" fmla="*/ 1001949 w 2509736"/>
              <a:gd name="connsiteY1" fmla="*/ 3150 h 285253"/>
              <a:gd name="connsiteX2" fmla="*/ 0 w 2509736"/>
              <a:gd name="connsiteY2" fmla="*/ 158793 h 285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09736" h="285253">
                <a:moveTo>
                  <a:pt x="2509736" y="285253"/>
                </a:moveTo>
                <a:cubicBezTo>
                  <a:pt x="1964987" y="154740"/>
                  <a:pt x="1420238" y="24227"/>
                  <a:pt x="1001949" y="3150"/>
                </a:cubicBezTo>
                <a:cubicBezTo>
                  <a:pt x="583660" y="-17927"/>
                  <a:pt x="291830" y="70433"/>
                  <a:pt x="0" y="158793"/>
                </a:cubicBezTo>
              </a:path>
            </a:pathLst>
          </a:custGeom>
          <a:noFill/>
          <a:ln w="28575">
            <a:solidFill>
              <a:srgbClr val="FF8000"/>
            </a:soli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323D382-B6B3-A3B0-DAD5-F918E6C0EB32}"/>
              </a:ext>
            </a:extLst>
          </p:cNvPr>
          <p:cNvSpPr/>
          <p:nvPr/>
        </p:nvSpPr>
        <p:spPr>
          <a:xfrm rot="21030165">
            <a:off x="3407602" y="4311769"/>
            <a:ext cx="3352050" cy="344009"/>
          </a:xfrm>
          <a:custGeom>
            <a:avLst/>
            <a:gdLst>
              <a:gd name="connsiteX0" fmla="*/ 2509736 w 2509736"/>
              <a:gd name="connsiteY0" fmla="*/ 285253 h 285253"/>
              <a:gd name="connsiteX1" fmla="*/ 1001949 w 2509736"/>
              <a:gd name="connsiteY1" fmla="*/ 3150 h 285253"/>
              <a:gd name="connsiteX2" fmla="*/ 0 w 2509736"/>
              <a:gd name="connsiteY2" fmla="*/ 158793 h 285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09736" h="285253">
                <a:moveTo>
                  <a:pt x="2509736" y="285253"/>
                </a:moveTo>
                <a:cubicBezTo>
                  <a:pt x="1964987" y="154740"/>
                  <a:pt x="1420238" y="24227"/>
                  <a:pt x="1001949" y="3150"/>
                </a:cubicBezTo>
                <a:cubicBezTo>
                  <a:pt x="583660" y="-17927"/>
                  <a:pt x="291830" y="70433"/>
                  <a:pt x="0" y="158793"/>
                </a:cubicBezTo>
              </a:path>
            </a:pathLst>
          </a:custGeom>
          <a:noFill/>
          <a:ln w="28575">
            <a:solidFill>
              <a:srgbClr val="007F7F"/>
            </a:soli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749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CBD19D-F318-53B4-DDAB-BA00DE681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265" y="4190743"/>
            <a:ext cx="4365268" cy="41268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CEF0FC-973B-91EC-5174-6E3DB5F38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1583" y="1232577"/>
            <a:ext cx="4548633" cy="2958166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E5DBFFA-670A-47AD-B354-BFE46FD149E1}"/>
              </a:ext>
            </a:extLst>
          </p:cNvPr>
          <p:cNvSpPr/>
          <p:nvPr/>
        </p:nvSpPr>
        <p:spPr>
          <a:xfrm>
            <a:off x="3294728" y="1260050"/>
            <a:ext cx="919513" cy="192505"/>
          </a:xfrm>
          <a:prstGeom prst="rect">
            <a:avLst/>
          </a:prstGeom>
          <a:solidFill>
            <a:schemeClr val="accent1">
              <a:alpha val="1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A50B42C-B80C-47B0-870C-D7C9764E7BAE}"/>
              </a:ext>
            </a:extLst>
          </p:cNvPr>
          <p:cNvSpPr/>
          <p:nvPr/>
        </p:nvSpPr>
        <p:spPr>
          <a:xfrm>
            <a:off x="3285103" y="2615408"/>
            <a:ext cx="587141" cy="192505"/>
          </a:xfrm>
          <a:prstGeom prst="rect">
            <a:avLst/>
          </a:prstGeom>
          <a:solidFill>
            <a:schemeClr val="accent1">
              <a:alpha val="1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649855-D389-4BDC-9D8A-57FBF5E253FF}"/>
              </a:ext>
            </a:extLst>
          </p:cNvPr>
          <p:cNvSpPr/>
          <p:nvPr/>
        </p:nvSpPr>
        <p:spPr>
          <a:xfrm>
            <a:off x="3316886" y="4483412"/>
            <a:ext cx="980794" cy="203514"/>
          </a:xfrm>
          <a:prstGeom prst="rect">
            <a:avLst/>
          </a:prstGeom>
          <a:solidFill>
            <a:srgbClr val="FF0000">
              <a:alpha val="10000"/>
            </a:srgbClr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B4E902E-A31B-43FF-AC62-0FBAE5CD8B11}"/>
              </a:ext>
            </a:extLst>
          </p:cNvPr>
          <p:cNvSpPr/>
          <p:nvPr/>
        </p:nvSpPr>
        <p:spPr>
          <a:xfrm>
            <a:off x="3316886" y="5877251"/>
            <a:ext cx="980794" cy="203514"/>
          </a:xfrm>
          <a:prstGeom prst="rect">
            <a:avLst/>
          </a:prstGeom>
          <a:solidFill>
            <a:srgbClr val="FF0000">
              <a:alpha val="10000"/>
            </a:srgbClr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32A50C9-79E8-48AE-8FBB-A07DFA76B4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799" y="2226888"/>
            <a:ext cx="2047875" cy="11620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B633779-8C16-7F5F-793F-C3D6C041D248}"/>
              </a:ext>
            </a:extLst>
          </p:cNvPr>
          <p:cNvGrpSpPr/>
          <p:nvPr/>
        </p:nvGrpSpPr>
        <p:grpSpPr>
          <a:xfrm>
            <a:off x="0" y="237785"/>
            <a:ext cx="12192000" cy="994792"/>
            <a:chOff x="0" y="1600281"/>
            <a:chExt cx="12192000" cy="994792"/>
          </a:xfrm>
        </p:grpSpPr>
        <p:pic>
          <p:nvPicPr>
            <p:cNvPr id="5" name="Picture 2" descr="Image result for everyone on their phones">
              <a:extLst>
                <a:ext uri="{FF2B5EF4-FFF2-40B4-BE49-F238E27FC236}">
                  <a16:creationId xmlns:a16="http://schemas.microsoft.com/office/drawing/2014/main" id="{7363FF36-46E1-C128-BB73-18BFD88EAD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480" b="35748"/>
            <a:stretch/>
          </p:blipFill>
          <p:spPr bwMode="auto">
            <a:xfrm>
              <a:off x="0" y="1612490"/>
              <a:ext cx="12192000" cy="973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A0F699B-D9D4-F38E-27AC-FF1AB469E0D3}"/>
                </a:ext>
              </a:extLst>
            </p:cNvPr>
            <p:cNvGrpSpPr/>
            <p:nvPr/>
          </p:nvGrpSpPr>
          <p:grpSpPr>
            <a:xfrm>
              <a:off x="0" y="1600281"/>
              <a:ext cx="12192000" cy="994792"/>
              <a:chOff x="-88490" y="565568"/>
              <a:chExt cx="12192000" cy="994792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C9BDA07-ABD5-4211-2B9B-E018F472A002}"/>
                  </a:ext>
                </a:extLst>
              </p:cNvPr>
              <p:cNvSpPr/>
              <p:nvPr/>
            </p:nvSpPr>
            <p:spPr>
              <a:xfrm>
                <a:off x="-88490" y="565568"/>
                <a:ext cx="12192000" cy="994792"/>
              </a:xfrm>
              <a:prstGeom prst="rect">
                <a:avLst/>
              </a:prstGeom>
              <a:gradFill flip="none" rotWithShape="1">
                <a:gsLst>
                  <a:gs pos="37000">
                    <a:schemeClr val="tx1">
                      <a:alpha val="50000"/>
                    </a:schemeClr>
                  </a:gs>
                  <a:gs pos="100000">
                    <a:schemeClr val="tx1">
                      <a:alpha val="14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7F8DAED-AA82-EC13-1457-1DDCE0EC01BB}"/>
                  </a:ext>
                </a:extLst>
              </p:cNvPr>
              <p:cNvSpPr txBox="1"/>
              <p:nvPr/>
            </p:nvSpPr>
            <p:spPr>
              <a:xfrm>
                <a:off x="47334" y="784005"/>
                <a:ext cx="10985500" cy="584775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Humans and AI: The Dance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5196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031BC-00C0-B905-50B3-445159E66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w the war in Ukraine is shaping Europe's geopolitical ambitions - Euractiv">
            <a:extLst>
              <a:ext uri="{FF2B5EF4-FFF2-40B4-BE49-F238E27FC236}">
                <a16:creationId xmlns:a16="http://schemas.microsoft.com/office/drawing/2014/main" id="{B7F83DAF-0A58-583B-22FE-4979815D6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C339673-D498-DF25-C471-C52F3F4D4344}"/>
              </a:ext>
            </a:extLst>
          </p:cNvPr>
          <p:cNvGrpSpPr/>
          <p:nvPr/>
        </p:nvGrpSpPr>
        <p:grpSpPr>
          <a:xfrm>
            <a:off x="0" y="2829700"/>
            <a:ext cx="12192000" cy="1264326"/>
            <a:chOff x="0" y="3470034"/>
            <a:chExt cx="12192000" cy="1199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46291D0-68F1-95BC-037A-31B5338036D1}"/>
                </a:ext>
              </a:extLst>
            </p:cNvPr>
            <p:cNvSpPr/>
            <p:nvPr/>
          </p:nvSpPr>
          <p:spPr>
            <a:xfrm>
              <a:off x="0" y="3470034"/>
              <a:ext cx="12192000" cy="1198600"/>
            </a:xfrm>
            <a:prstGeom prst="rect">
              <a:avLst/>
            </a:prstGeom>
            <a:solidFill>
              <a:schemeClr val="tx1"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2101F0A-2307-1804-F574-7949F0F5085F}"/>
                </a:ext>
              </a:extLst>
            </p:cNvPr>
            <p:cNvSpPr txBox="1"/>
            <p:nvPr/>
          </p:nvSpPr>
          <p:spPr>
            <a:xfrm>
              <a:off x="1760533" y="3530725"/>
              <a:ext cx="8997951" cy="1138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Case Study:</a:t>
              </a:r>
              <a:b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az-Cyrl-AZ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Україна проти Росії</a:t>
              </a:r>
              <a:endPara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340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65421-4FD5-2B8B-7D49-5A8E7E8DC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53B4B31-738F-521D-7AC7-EFFB7B9A0977}"/>
              </a:ext>
            </a:extLst>
          </p:cNvPr>
          <p:cNvGrpSpPr/>
          <p:nvPr/>
        </p:nvGrpSpPr>
        <p:grpSpPr>
          <a:xfrm>
            <a:off x="0" y="236114"/>
            <a:ext cx="12192000" cy="971550"/>
            <a:chOff x="0" y="236114"/>
            <a:chExt cx="12192000" cy="971550"/>
          </a:xfrm>
        </p:grpSpPr>
        <p:pic>
          <p:nvPicPr>
            <p:cNvPr id="5" name="Picture 2" descr="How the war in Ukraine is shaping Europe's geopolitical ambitions - Euractiv">
              <a:extLst>
                <a:ext uri="{FF2B5EF4-FFF2-40B4-BE49-F238E27FC236}">
                  <a16:creationId xmlns:a16="http://schemas.microsoft.com/office/drawing/2014/main" id="{7C474E80-B6E3-1804-C2C4-AE57DF50C8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3" b="82390"/>
            <a:stretch>
              <a:fillRect/>
            </a:stretch>
          </p:blipFill>
          <p:spPr bwMode="auto">
            <a:xfrm>
              <a:off x="0" y="236114"/>
              <a:ext cx="12192000" cy="971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555F8C4-F0F3-02E3-DBFA-C351D15585EE}"/>
                </a:ext>
              </a:extLst>
            </p:cNvPr>
            <p:cNvSpPr/>
            <p:nvPr/>
          </p:nvSpPr>
          <p:spPr>
            <a:xfrm>
              <a:off x="0" y="245350"/>
              <a:ext cx="12192000" cy="957276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53429BE-D5B9-5E34-9CDE-B1AA1E4B28B0}"/>
                </a:ext>
              </a:extLst>
            </p:cNvPr>
            <p:cNvSpPr txBox="1"/>
            <p:nvPr/>
          </p:nvSpPr>
          <p:spPr>
            <a:xfrm>
              <a:off x="117983" y="422364"/>
              <a:ext cx="10985500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Politically Salient Image Patterns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6439D16-8797-97C8-D409-E7B7A0BAE9FE}"/>
              </a:ext>
            </a:extLst>
          </p:cNvPr>
          <p:cNvGrpSpPr>
            <a:grpSpLocks noChangeAspect="1"/>
          </p:cNvGrpSpPr>
          <p:nvPr/>
        </p:nvGrpSpPr>
        <p:grpSpPr>
          <a:xfrm>
            <a:off x="1838959" y="1467063"/>
            <a:ext cx="7543547" cy="5390937"/>
            <a:chOff x="22860000" y="9715752"/>
            <a:chExt cx="14028199" cy="1002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9359FC4-F158-F2CB-2163-B042CCEBF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025286" y="10636050"/>
              <a:ext cx="8827916" cy="7917944"/>
            </a:xfrm>
            <a:prstGeom prst="rect">
              <a:avLst/>
            </a:prstGeom>
          </p:spPr>
        </p:pic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773B2266-6C75-ADCC-31A7-452716AE92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06597" y="9764512"/>
              <a:ext cx="2619375" cy="1743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8" descr="https://top-channel.tv/wp-content/uploads/2022/02/zelensky-10.jpg">
              <a:extLst>
                <a:ext uri="{FF2B5EF4-FFF2-40B4-BE49-F238E27FC236}">
                  <a16:creationId xmlns:a16="http://schemas.microsoft.com/office/drawing/2014/main" id="{796AB22E-1041-C076-B4B5-472AA12641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99490" y="10497668"/>
              <a:ext cx="3297189" cy="2197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F5A89725-A739-EEE1-FE6C-D00154338A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06596" y="11823707"/>
              <a:ext cx="2619375" cy="1743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B94D0AD8-B773-6055-1F25-77E916E423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99490" y="12889690"/>
              <a:ext cx="2619375" cy="1743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8" descr="Ukraine has a Nazi problem, but Vladimir Putin's 'denazification' claim for  war is a lie.">
              <a:extLst>
                <a:ext uri="{FF2B5EF4-FFF2-40B4-BE49-F238E27FC236}">
                  <a16:creationId xmlns:a16="http://schemas.microsoft.com/office/drawing/2014/main" id="{7BC2286B-CB2D-87CB-CBC4-4AD20F3818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70261" y="17997820"/>
              <a:ext cx="2516197" cy="1743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0" descr="Soldiers of Ukraine National guard. [2560x1851] : r/MilitaryPorn">
              <a:extLst>
                <a:ext uri="{FF2B5EF4-FFF2-40B4-BE49-F238E27FC236}">
                  <a16:creationId xmlns:a16="http://schemas.microsoft.com/office/drawing/2014/main" id="{3CAE4812-CA4D-C0F0-CE5B-94DED890FA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75779" y="17940486"/>
              <a:ext cx="2600325" cy="1752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2" descr="For Senate Dems Pushing Weapons for Ukraine, Neo-Nazis Not Top of Mind">
              <a:extLst>
                <a:ext uri="{FF2B5EF4-FFF2-40B4-BE49-F238E27FC236}">
                  <a16:creationId xmlns:a16="http://schemas.microsoft.com/office/drawing/2014/main" id="{2CBB621C-F147-B28E-5E88-9E2011E7E7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29247" y="16901362"/>
              <a:ext cx="3028950" cy="1514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8" descr="Euro 2020 jersey sparks crisis with Russia">
              <a:extLst>
                <a:ext uri="{FF2B5EF4-FFF2-40B4-BE49-F238E27FC236}">
                  <a16:creationId xmlns:a16="http://schemas.microsoft.com/office/drawing/2014/main" id="{269B935A-AC4C-157E-F88A-AF75B695BF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95683" y="11176277"/>
              <a:ext cx="2390775" cy="1914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4" descr="Nazi archivos — Fast Check 🔍">
              <a:extLst>
                <a:ext uri="{FF2B5EF4-FFF2-40B4-BE49-F238E27FC236}">
                  <a16:creationId xmlns:a16="http://schemas.microsoft.com/office/drawing/2014/main" id="{4BBFAA6C-24EA-E768-C91C-0B0A3F550A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74794" y="11743067"/>
              <a:ext cx="1924050" cy="2381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 descr="Image">
              <a:extLst>
                <a:ext uri="{FF2B5EF4-FFF2-40B4-BE49-F238E27FC236}">
                  <a16:creationId xmlns:a16="http://schemas.microsoft.com/office/drawing/2014/main" id="{A83F314F-1374-41F2-B1AC-57649B3E0D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15145" y="11596456"/>
              <a:ext cx="1307835" cy="2328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AFD4E0B-B4A4-E3CF-EED9-CE82C9BF32BB}"/>
                </a:ext>
              </a:extLst>
            </p:cNvPr>
            <p:cNvSpPr txBox="1"/>
            <p:nvPr/>
          </p:nvSpPr>
          <p:spPr>
            <a:xfrm>
              <a:off x="31037999" y="18596182"/>
              <a:ext cx="4943423" cy="927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rgbClr val="FF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Figure contains many deceptively altered images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986C6B8-2035-EC00-5D1C-896029974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3445252" y="14032612"/>
              <a:ext cx="1946577" cy="1946577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8E4EB6F-ED64-6993-637A-5B6F145BC253}"/>
                </a:ext>
              </a:extLst>
            </p:cNvPr>
            <p:cNvSpPr txBox="1"/>
            <p:nvPr/>
          </p:nvSpPr>
          <p:spPr>
            <a:xfrm>
              <a:off x="23000546" y="10351510"/>
              <a:ext cx="4690732" cy="818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Helvetica" panose="020B0604020202020204" pitchFamily="34" charset="0"/>
                  <a:cs typeface="Helvetica" panose="020B0604020202020204" pitchFamily="34" charset="0"/>
                </a:rPr>
                <a:t>Replicated and Shared Pattern of Zelensky holding a jersey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099241B-69EE-355F-7F80-08232FCB5D93}"/>
                </a:ext>
              </a:extLst>
            </p:cNvPr>
            <p:cNvSpPr txBox="1"/>
            <p:nvPr/>
          </p:nvSpPr>
          <p:spPr>
            <a:xfrm>
              <a:off x="32825971" y="9715752"/>
              <a:ext cx="4062228" cy="818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Helvetica" panose="020B0604020202020204" pitchFamily="34" charset="0"/>
                  <a:cs typeface="Helvetica" panose="020B0604020202020204" pitchFamily="34" charset="0"/>
                </a:rPr>
                <a:t>Pattern of Zelensky signing an agreement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F76D290-3BE7-FADA-DD87-FE1D3E994C72}"/>
                </a:ext>
              </a:extLst>
            </p:cNvPr>
            <p:cNvSpPr txBox="1"/>
            <p:nvPr/>
          </p:nvSpPr>
          <p:spPr>
            <a:xfrm>
              <a:off x="22860000" y="16263016"/>
              <a:ext cx="2272328" cy="1145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Helvetica" panose="020B0604020202020204" pitchFamily="34" charset="0"/>
                  <a:cs typeface="Helvetica" panose="020B0604020202020204" pitchFamily="34" charset="0"/>
                </a:rPr>
                <a:t>Pattern of Azov Brigade and Nazi Symbolism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24650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8F0D9-DC72-DB09-B2C1-65B0D889F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35D3F25-7B73-2F9E-6026-AC6C54B99659}"/>
              </a:ext>
            </a:extLst>
          </p:cNvPr>
          <p:cNvGrpSpPr/>
          <p:nvPr/>
        </p:nvGrpSpPr>
        <p:grpSpPr>
          <a:xfrm>
            <a:off x="0" y="236114"/>
            <a:ext cx="12192000" cy="971550"/>
            <a:chOff x="0" y="236114"/>
            <a:chExt cx="12192000" cy="971550"/>
          </a:xfrm>
        </p:grpSpPr>
        <p:pic>
          <p:nvPicPr>
            <p:cNvPr id="5" name="Picture 2" descr="How the war in Ukraine is shaping Europe's geopolitical ambitions - Euractiv">
              <a:extLst>
                <a:ext uri="{FF2B5EF4-FFF2-40B4-BE49-F238E27FC236}">
                  <a16:creationId xmlns:a16="http://schemas.microsoft.com/office/drawing/2014/main" id="{D84DA642-29C4-1E26-188B-5E4B377CC8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3" b="82390"/>
            <a:stretch>
              <a:fillRect/>
            </a:stretch>
          </p:blipFill>
          <p:spPr bwMode="auto">
            <a:xfrm>
              <a:off x="0" y="236114"/>
              <a:ext cx="12192000" cy="971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AD40A0B-2E89-280B-1E2F-9FEBF5D66E65}"/>
                </a:ext>
              </a:extLst>
            </p:cNvPr>
            <p:cNvSpPr/>
            <p:nvPr/>
          </p:nvSpPr>
          <p:spPr>
            <a:xfrm>
              <a:off x="0" y="245541"/>
              <a:ext cx="12192000" cy="957276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42D467A-4CA7-0C1B-B8E8-FBE94433D321}"/>
                </a:ext>
              </a:extLst>
            </p:cNvPr>
            <p:cNvSpPr txBox="1"/>
            <p:nvPr/>
          </p:nvSpPr>
          <p:spPr>
            <a:xfrm>
              <a:off x="117983" y="422364"/>
              <a:ext cx="10985500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Socio-Digital Conditions leading to the Russia-Ukraine War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C227989-CF10-47A3-CC47-253CD54D6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506" y="2068872"/>
            <a:ext cx="6340685" cy="443512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6DEA9CB-D543-F6A9-D61D-B7E60C3AB475}"/>
              </a:ext>
            </a:extLst>
          </p:cNvPr>
          <p:cNvSpPr txBox="1"/>
          <p:nvPr/>
        </p:nvSpPr>
        <p:spPr>
          <a:xfrm>
            <a:off x="7252480" y="2675729"/>
            <a:ext cx="2752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Two Weeks </a:t>
            </a:r>
            <a:r>
              <a:rPr lang="en-US" b="1" i="1" dirty="0">
                <a:solidFill>
                  <a:srgbClr val="7030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Prior</a:t>
            </a:r>
            <a:r>
              <a:rPr lang="en-US" dirty="0">
                <a:solidFill>
                  <a:srgbClr val="7030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to Full Invasion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75E2F7A-FB8A-50C1-ECB5-562F2395D4E3}"/>
              </a:ext>
            </a:extLst>
          </p:cNvPr>
          <p:cNvSpPr txBox="1"/>
          <p:nvPr/>
        </p:nvSpPr>
        <p:spPr>
          <a:xfrm>
            <a:off x="7068691" y="1377221"/>
            <a:ext cx="3937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“Special Operation” Begins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0D189C87-5CBC-A073-D992-329341736984}"/>
              </a:ext>
            </a:extLst>
          </p:cNvPr>
          <p:cNvSpPr/>
          <p:nvPr/>
        </p:nvSpPr>
        <p:spPr>
          <a:xfrm>
            <a:off x="10111511" y="1555818"/>
            <a:ext cx="894449" cy="368388"/>
          </a:xfrm>
          <a:custGeom>
            <a:avLst/>
            <a:gdLst>
              <a:gd name="connsiteX0" fmla="*/ 0 w 1013249"/>
              <a:gd name="connsiteY0" fmla="*/ 17267 h 417317"/>
              <a:gd name="connsiteX1" fmla="*/ 838200 w 1013249"/>
              <a:gd name="connsiteY1" fmla="*/ 36317 h 417317"/>
              <a:gd name="connsiteX2" fmla="*/ 990600 w 1013249"/>
              <a:gd name="connsiteY2" fmla="*/ 341117 h 417317"/>
              <a:gd name="connsiteX3" fmla="*/ 1009650 w 1013249"/>
              <a:gd name="connsiteY3" fmla="*/ 417317 h 417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3249" h="417317">
                <a:moveTo>
                  <a:pt x="0" y="17267"/>
                </a:moveTo>
                <a:cubicBezTo>
                  <a:pt x="336550" y="-196"/>
                  <a:pt x="673100" y="-17658"/>
                  <a:pt x="838200" y="36317"/>
                </a:cubicBezTo>
                <a:cubicBezTo>
                  <a:pt x="1003300" y="90292"/>
                  <a:pt x="962025" y="277617"/>
                  <a:pt x="990600" y="341117"/>
                </a:cubicBezTo>
                <a:cubicBezTo>
                  <a:pt x="1019175" y="404617"/>
                  <a:pt x="1014412" y="410967"/>
                  <a:pt x="1009650" y="417317"/>
                </a:cubicBezTo>
              </a:path>
            </a:pathLst>
          </a:custGeom>
          <a:ln w="44450">
            <a:solidFill>
              <a:srgbClr val="FF0000"/>
            </a:solidFill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7FF5FA46-E336-FB66-C240-70BC0F832832}"/>
              </a:ext>
            </a:extLst>
          </p:cNvPr>
          <p:cNvSpPr/>
          <p:nvPr/>
        </p:nvSpPr>
        <p:spPr>
          <a:xfrm rot="1875321" flipV="1">
            <a:off x="9266588" y="2902293"/>
            <a:ext cx="1003619" cy="762363"/>
          </a:xfrm>
          <a:custGeom>
            <a:avLst/>
            <a:gdLst>
              <a:gd name="connsiteX0" fmla="*/ 0 w 1013249"/>
              <a:gd name="connsiteY0" fmla="*/ 17267 h 417317"/>
              <a:gd name="connsiteX1" fmla="*/ 838200 w 1013249"/>
              <a:gd name="connsiteY1" fmla="*/ 36317 h 417317"/>
              <a:gd name="connsiteX2" fmla="*/ 990600 w 1013249"/>
              <a:gd name="connsiteY2" fmla="*/ 341117 h 417317"/>
              <a:gd name="connsiteX3" fmla="*/ 1009650 w 1013249"/>
              <a:gd name="connsiteY3" fmla="*/ 417317 h 417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3249" h="417317">
                <a:moveTo>
                  <a:pt x="0" y="17267"/>
                </a:moveTo>
                <a:cubicBezTo>
                  <a:pt x="336550" y="-196"/>
                  <a:pt x="673100" y="-17658"/>
                  <a:pt x="838200" y="36317"/>
                </a:cubicBezTo>
                <a:cubicBezTo>
                  <a:pt x="1003300" y="90292"/>
                  <a:pt x="962025" y="277617"/>
                  <a:pt x="990600" y="341117"/>
                </a:cubicBezTo>
                <a:cubicBezTo>
                  <a:pt x="1019175" y="404617"/>
                  <a:pt x="1014412" y="410967"/>
                  <a:pt x="1009650" y="417317"/>
                </a:cubicBezTo>
              </a:path>
            </a:pathLst>
          </a:custGeom>
          <a:ln w="44450">
            <a:solidFill>
              <a:srgbClr val="7030A0"/>
            </a:solidFill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D2B5CF6-52B8-5431-464A-567C5BCD7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4420" y="6171484"/>
            <a:ext cx="2269440" cy="686516"/>
          </a:xfrm>
          <a:prstGeom prst="rect">
            <a:avLst/>
          </a:prstGeom>
        </p:spPr>
      </p:pic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8D3B1C84-73B2-5B2C-F5C4-3772BC25DCD3}"/>
              </a:ext>
            </a:extLst>
          </p:cNvPr>
          <p:cNvSpPr/>
          <p:nvPr/>
        </p:nvSpPr>
        <p:spPr>
          <a:xfrm rot="5400000" flipV="1">
            <a:off x="4533591" y="3872028"/>
            <a:ext cx="407536" cy="1796823"/>
          </a:xfrm>
          <a:custGeom>
            <a:avLst/>
            <a:gdLst>
              <a:gd name="connsiteX0" fmla="*/ 0 w 1013249"/>
              <a:gd name="connsiteY0" fmla="*/ 17267 h 417317"/>
              <a:gd name="connsiteX1" fmla="*/ 838200 w 1013249"/>
              <a:gd name="connsiteY1" fmla="*/ 36317 h 417317"/>
              <a:gd name="connsiteX2" fmla="*/ 990600 w 1013249"/>
              <a:gd name="connsiteY2" fmla="*/ 341117 h 417317"/>
              <a:gd name="connsiteX3" fmla="*/ 1009650 w 1013249"/>
              <a:gd name="connsiteY3" fmla="*/ 417317 h 417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3249" h="417317">
                <a:moveTo>
                  <a:pt x="0" y="17267"/>
                </a:moveTo>
                <a:cubicBezTo>
                  <a:pt x="336550" y="-196"/>
                  <a:pt x="673100" y="-17658"/>
                  <a:pt x="838200" y="36317"/>
                </a:cubicBezTo>
                <a:cubicBezTo>
                  <a:pt x="1003300" y="90292"/>
                  <a:pt x="962025" y="277617"/>
                  <a:pt x="990600" y="341117"/>
                </a:cubicBezTo>
                <a:cubicBezTo>
                  <a:pt x="1019175" y="404617"/>
                  <a:pt x="1014412" y="410967"/>
                  <a:pt x="1009650" y="417317"/>
                </a:cubicBezTo>
              </a:path>
            </a:pathLst>
          </a:custGeom>
          <a:ln w="44450">
            <a:solidFill>
              <a:srgbClr val="1873B2"/>
            </a:solidFill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rgbClr val="1873B2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92011ED-7433-48DA-A04A-6026BD89C385}"/>
              </a:ext>
            </a:extLst>
          </p:cNvPr>
          <p:cNvSpPr txBox="1"/>
          <p:nvPr/>
        </p:nvSpPr>
        <p:spPr>
          <a:xfrm>
            <a:off x="6300301" y="6113368"/>
            <a:ext cx="25103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time</a:t>
            </a:r>
            <a:endParaRPr lang="en-US" sz="1600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C48386F-485D-FFFB-E1E0-417E30CA5ACE}"/>
              </a:ext>
            </a:extLst>
          </p:cNvPr>
          <p:cNvGrpSpPr/>
          <p:nvPr/>
        </p:nvGrpSpPr>
        <p:grpSpPr>
          <a:xfrm>
            <a:off x="10456538" y="2068872"/>
            <a:ext cx="1219192" cy="4044496"/>
            <a:chOff x="13242095" y="17968752"/>
            <a:chExt cx="1381125" cy="6113130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5343F82-B202-D3A6-C9E7-B48700479269}"/>
                </a:ext>
              </a:extLst>
            </p:cNvPr>
            <p:cNvCxnSpPr/>
            <p:nvPr/>
          </p:nvCxnSpPr>
          <p:spPr>
            <a:xfrm flipH="1">
              <a:off x="13242095" y="17968752"/>
              <a:ext cx="4" cy="6113130"/>
            </a:xfrm>
            <a:prstGeom prst="line">
              <a:avLst/>
            </a:prstGeom>
            <a:ln w="12700">
              <a:solidFill>
                <a:srgbClr val="7030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9623F56-0AF1-E318-47E1-F4E08CB7F83C}"/>
                </a:ext>
              </a:extLst>
            </p:cNvPr>
            <p:cNvSpPr/>
            <p:nvPr/>
          </p:nvSpPr>
          <p:spPr>
            <a:xfrm>
              <a:off x="13242097" y="17985884"/>
              <a:ext cx="625088" cy="6095996"/>
            </a:xfrm>
            <a:prstGeom prst="rect">
              <a:avLst/>
            </a:prstGeom>
            <a:solidFill>
              <a:srgbClr val="7030A0">
                <a:alpha val="1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800"/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2E38A01-ABB7-69A0-D7A8-B4D24DEA5602}"/>
                </a:ext>
              </a:extLst>
            </p:cNvPr>
            <p:cNvCxnSpPr/>
            <p:nvPr/>
          </p:nvCxnSpPr>
          <p:spPr>
            <a:xfrm flipH="1">
              <a:off x="13867183" y="17968752"/>
              <a:ext cx="4" cy="611313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F8FB036-39FB-3634-15CC-8A375A97116A}"/>
                </a:ext>
              </a:extLst>
            </p:cNvPr>
            <p:cNvSpPr/>
            <p:nvPr/>
          </p:nvSpPr>
          <p:spPr>
            <a:xfrm>
              <a:off x="13867179" y="17968754"/>
              <a:ext cx="756041" cy="6095996"/>
            </a:xfrm>
            <a:prstGeom prst="rect">
              <a:avLst/>
            </a:prstGeom>
            <a:solidFill>
              <a:srgbClr val="FF0000">
                <a:alpha val="1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800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1982807F-0A90-091B-B0A9-3BB1539F54F0}"/>
              </a:ext>
            </a:extLst>
          </p:cNvPr>
          <p:cNvSpPr txBox="1"/>
          <p:nvPr/>
        </p:nvSpPr>
        <p:spPr>
          <a:xfrm>
            <a:off x="5260277" y="4680422"/>
            <a:ext cx="384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873B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Typical Rate of Posts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860DA51-6211-825A-D247-DF067004EF72}"/>
              </a:ext>
            </a:extLst>
          </p:cNvPr>
          <p:cNvCxnSpPr>
            <a:cxnSpLocks/>
          </p:cNvCxnSpPr>
          <p:nvPr/>
        </p:nvCxnSpPr>
        <p:spPr>
          <a:xfrm flipV="1">
            <a:off x="4891943" y="6088006"/>
            <a:ext cx="7130696" cy="0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A2A4E0D1-9240-474A-80C9-EEBF94DA3ADA}"/>
              </a:ext>
            </a:extLst>
          </p:cNvPr>
          <p:cNvSpPr/>
          <p:nvPr/>
        </p:nvSpPr>
        <p:spPr>
          <a:xfrm>
            <a:off x="8478971" y="1313234"/>
            <a:ext cx="3379046" cy="4760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ontent Placeholder 4">
            <a:extLst>
              <a:ext uri="{FF2B5EF4-FFF2-40B4-BE49-F238E27FC236}">
                <a16:creationId xmlns:a16="http://schemas.microsoft.com/office/drawing/2014/main" id="{88648CC4-0ECA-91B9-AFD9-7B7824342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44" y="5340011"/>
            <a:ext cx="4893018" cy="14004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+8000% increase in the numbers of posts by Russian-accounts in the two weeks </a:t>
            </a:r>
            <a:r>
              <a:rPr lang="en-US" sz="2400" i="1" u="sng" dirty="0"/>
              <a:t>before</a:t>
            </a:r>
            <a:r>
              <a:rPr lang="en-US" sz="2400" dirty="0"/>
              <a:t> the election.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E16885-C31B-0DFF-2CD8-0E55C7697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5980" y="2159023"/>
            <a:ext cx="1017537" cy="11520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E60D9C-A433-E0C3-8B1A-9CCCAD4141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9489" y="3132089"/>
            <a:ext cx="840940" cy="10175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62FCFD-E923-D154-0B9D-CBC61C2E3B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4585" y="3132089"/>
            <a:ext cx="989609" cy="9197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14419B-146F-471A-617C-8EA4D81FB0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3680" y="3114091"/>
            <a:ext cx="1018974" cy="93775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49383EA-20C8-4610-DDAC-AD8ED39E9C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5292" y="2292653"/>
            <a:ext cx="884828" cy="88482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2473DDE-8D63-26B3-03C6-B9238499F5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84250" y="2283615"/>
            <a:ext cx="838258" cy="87318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EAA25C7-CC3F-6099-18BE-3DB3979B6F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4542" y="3027947"/>
            <a:ext cx="1133826" cy="108786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BBB3635-6CE4-6E5D-79F6-6DE43959DDAD}"/>
              </a:ext>
            </a:extLst>
          </p:cNvPr>
          <p:cNvSpPr txBox="1"/>
          <p:nvPr/>
        </p:nvSpPr>
        <p:spPr>
          <a:xfrm>
            <a:off x="1615120" y="4132711"/>
            <a:ext cx="3720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Helvetica" panose="020B0604020202020204" pitchFamily="34" charset="0"/>
                <a:cs typeface="Helvetica" panose="020B0604020202020204" pitchFamily="34" charset="0"/>
              </a:rPr>
              <a:t>Russian </a:t>
            </a:r>
            <a:r>
              <a:rPr lang="en-US" sz="1600" i="1" dirty="0" err="1">
                <a:latin typeface="Helvetica" panose="020B0604020202020204" pitchFamily="34" charset="0"/>
                <a:cs typeface="Helvetica" panose="020B0604020202020204" pitchFamily="34" charset="0"/>
              </a:rPr>
              <a:t>Milbloggers</a:t>
            </a:r>
            <a:endParaRPr lang="en-US" sz="1600" i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F9B8B16-CA24-1060-88A2-8A1BDF5CFB84}"/>
              </a:ext>
            </a:extLst>
          </p:cNvPr>
          <p:cNvSpPr txBox="1"/>
          <p:nvPr/>
        </p:nvSpPr>
        <p:spPr>
          <a:xfrm>
            <a:off x="5003922" y="2706786"/>
            <a:ext cx="13738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latin typeface="Helvetica" panose="020B0604020202020204" pitchFamily="34" charset="0"/>
                <a:cs typeface="Helvetica" panose="020B06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8069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0.29024 4.07407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0" grpId="0"/>
      <p:bldP spid="38" grpId="0" animBg="1"/>
      <p:bldP spid="39" grpId="0" animBg="1"/>
      <p:bldP spid="50" grpId="0" animBg="1"/>
      <p:bldP spid="51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ADCC5-65A1-01F6-B249-DF3745F9A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4CBBAE5-9055-4777-3EE7-D19101967352}"/>
              </a:ext>
            </a:extLst>
          </p:cNvPr>
          <p:cNvGrpSpPr/>
          <p:nvPr/>
        </p:nvGrpSpPr>
        <p:grpSpPr>
          <a:xfrm>
            <a:off x="0" y="236114"/>
            <a:ext cx="12192000" cy="971550"/>
            <a:chOff x="0" y="236114"/>
            <a:chExt cx="12192000" cy="971550"/>
          </a:xfrm>
        </p:grpSpPr>
        <p:pic>
          <p:nvPicPr>
            <p:cNvPr id="5" name="Picture 2" descr="How the war in Ukraine is shaping Europe's geopolitical ambitions - Euractiv">
              <a:extLst>
                <a:ext uri="{FF2B5EF4-FFF2-40B4-BE49-F238E27FC236}">
                  <a16:creationId xmlns:a16="http://schemas.microsoft.com/office/drawing/2014/main" id="{4287911C-4BA8-84DD-835A-7292C88EF4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3" b="82390"/>
            <a:stretch>
              <a:fillRect/>
            </a:stretch>
          </p:blipFill>
          <p:spPr bwMode="auto">
            <a:xfrm>
              <a:off x="0" y="236114"/>
              <a:ext cx="12192000" cy="971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C09B57A-2E20-7C9D-0EB1-ADFDD8B1F1DC}"/>
                </a:ext>
              </a:extLst>
            </p:cNvPr>
            <p:cNvSpPr/>
            <p:nvPr/>
          </p:nvSpPr>
          <p:spPr>
            <a:xfrm>
              <a:off x="0" y="245350"/>
              <a:ext cx="12192000" cy="957276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586A48-5CB1-5C36-5B54-2E011F6EB14B}"/>
                </a:ext>
              </a:extLst>
            </p:cNvPr>
            <p:cNvSpPr txBox="1"/>
            <p:nvPr/>
          </p:nvSpPr>
          <p:spPr>
            <a:xfrm>
              <a:off x="117983" y="422364"/>
              <a:ext cx="10985500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Media Manipulation Detection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1AFD6D9-B842-7024-7847-BB297375E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309" y="1393914"/>
            <a:ext cx="9545382" cy="482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6830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F6F0D-C594-A154-CA55-78FD813B1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BFD583A-C489-81DD-8279-9678ABE3216D}"/>
              </a:ext>
            </a:extLst>
          </p:cNvPr>
          <p:cNvGrpSpPr/>
          <p:nvPr/>
        </p:nvGrpSpPr>
        <p:grpSpPr>
          <a:xfrm>
            <a:off x="0" y="236114"/>
            <a:ext cx="12192000" cy="980786"/>
            <a:chOff x="0" y="236114"/>
            <a:chExt cx="12192000" cy="980786"/>
          </a:xfrm>
        </p:grpSpPr>
        <p:pic>
          <p:nvPicPr>
            <p:cNvPr id="5" name="Picture 2" descr="How the war in Ukraine is shaping Europe's geopolitical ambitions - Euractiv">
              <a:extLst>
                <a:ext uri="{FF2B5EF4-FFF2-40B4-BE49-F238E27FC236}">
                  <a16:creationId xmlns:a16="http://schemas.microsoft.com/office/drawing/2014/main" id="{DA5CA9D4-D3DA-68F0-5792-372E5D4B74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3" b="82390"/>
            <a:stretch>
              <a:fillRect/>
            </a:stretch>
          </p:blipFill>
          <p:spPr bwMode="auto">
            <a:xfrm>
              <a:off x="0" y="236114"/>
              <a:ext cx="12192000" cy="971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FB30AEB-4710-F69A-DDBC-E48C5BE7CF22}"/>
                </a:ext>
              </a:extLst>
            </p:cNvPr>
            <p:cNvSpPr/>
            <p:nvPr/>
          </p:nvSpPr>
          <p:spPr>
            <a:xfrm>
              <a:off x="0" y="245350"/>
              <a:ext cx="12192000" cy="971550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3F3CC08-1EA6-707A-79AC-B6349FAC1DEC}"/>
                </a:ext>
              </a:extLst>
            </p:cNvPr>
            <p:cNvSpPr txBox="1"/>
            <p:nvPr/>
          </p:nvSpPr>
          <p:spPr>
            <a:xfrm>
              <a:off x="117983" y="422364"/>
              <a:ext cx="10985500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kinds of manipulation?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E63952D-D236-AA40-4686-5F4A0A740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414" y="1384678"/>
            <a:ext cx="9469171" cy="534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489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05616-1261-0848-E7E9-24AF41A3C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B800886-BD8A-DB04-726D-A424D90FB279}"/>
              </a:ext>
            </a:extLst>
          </p:cNvPr>
          <p:cNvGrpSpPr/>
          <p:nvPr/>
        </p:nvGrpSpPr>
        <p:grpSpPr>
          <a:xfrm>
            <a:off x="0" y="236114"/>
            <a:ext cx="12192000" cy="971550"/>
            <a:chOff x="0" y="236114"/>
            <a:chExt cx="12192000" cy="971550"/>
          </a:xfrm>
        </p:grpSpPr>
        <p:pic>
          <p:nvPicPr>
            <p:cNvPr id="5" name="Picture 2" descr="How the war in Ukraine is shaping Europe's geopolitical ambitions - Euractiv">
              <a:extLst>
                <a:ext uri="{FF2B5EF4-FFF2-40B4-BE49-F238E27FC236}">
                  <a16:creationId xmlns:a16="http://schemas.microsoft.com/office/drawing/2014/main" id="{1A5DAE11-0B05-BE8A-4BE6-B506DC2324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3" b="82390"/>
            <a:stretch>
              <a:fillRect/>
            </a:stretch>
          </p:blipFill>
          <p:spPr bwMode="auto">
            <a:xfrm>
              <a:off x="0" y="236114"/>
              <a:ext cx="12192000" cy="971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A92FFF9-085F-BAD7-1636-443FC172D34A}"/>
                </a:ext>
              </a:extLst>
            </p:cNvPr>
            <p:cNvSpPr/>
            <p:nvPr/>
          </p:nvSpPr>
          <p:spPr>
            <a:xfrm>
              <a:off x="0" y="245350"/>
              <a:ext cx="12192000" cy="957276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A35DB2B-64CA-5C8D-D60A-7A11B8AA3EC9}"/>
                </a:ext>
              </a:extLst>
            </p:cNvPr>
            <p:cNvSpPr txBox="1"/>
            <p:nvPr/>
          </p:nvSpPr>
          <p:spPr>
            <a:xfrm>
              <a:off x="117983" y="422364"/>
              <a:ext cx="10985500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kinds of manipulation?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02789D6-9CA3-13B9-920E-490075956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240" y="1609551"/>
            <a:ext cx="9631119" cy="454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6024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2F51D-BD8B-796D-0BB3-CBC0668CD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58ABDD6-BE36-151B-F7B3-17B6654B0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812" y="1780319"/>
            <a:ext cx="6176880" cy="392918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3071448-6F40-A4B6-0FFA-D4C699C10A6B}"/>
              </a:ext>
            </a:extLst>
          </p:cNvPr>
          <p:cNvGrpSpPr/>
          <p:nvPr/>
        </p:nvGrpSpPr>
        <p:grpSpPr>
          <a:xfrm>
            <a:off x="0" y="236114"/>
            <a:ext cx="12192000" cy="980786"/>
            <a:chOff x="0" y="236114"/>
            <a:chExt cx="12192000" cy="980786"/>
          </a:xfrm>
        </p:grpSpPr>
        <p:pic>
          <p:nvPicPr>
            <p:cNvPr id="5" name="Picture 2" descr="How the war in Ukraine is shaping Europe's geopolitical ambitions - Euractiv">
              <a:extLst>
                <a:ext uri="{FF2B5EF4-FFF2-40B4-BE49-F238E27FC236}">
                  <a16:creationId xmlns:a16="http://schemas.microsoft.com/office/drawing/2014/main" id="{1E37C9B5-59C0-6AE2-8400-B08E7B18A8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3" b="82390"/>
            <a:stretch>
              <a:fillRect/>
            </a:stretch>
          </p:blipFill>
          <p:spPr bwMode="auto">
            <a:xfrm>
              <a:off x="0" y="236114"/>
              <a:ext cx="12192000" cy="971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E013A88-9182-A23B-6B50-2ABE5665C906}"/>
                </a:ext>
              </a:extLst>
            </p:cNvPr>
            <p:cNvSpPr/>
            <p:nvPr/>
          </p:nvSpPr>
          <p:spPr>
            <a:xfrm>
              <a:off x="0" y="245350"/>
              <a:ext cx="12192000" cy="971550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4AB2486-C0B7-5DE6-87EF-3C9A65761473}"/>
                </a:ext>
              </a:extLst>
            </p:cNvPr>
            <p:cNvSpPr txBox="1"/>
            <p:nvPr/>
          </p:nvSpPr>
          <p:spPr>
            <a:xfrm>
              <a:off x="117983" y="422364"/>
              <a:ext cx="10985500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much?</a:t>
              </a:r>
            </a:p>
          </p:txBody>
        </p:sp>
      </p:grp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1893497A-1475-ECF2-3505-465A9CCE2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8332" y="1730054"/>
            <a:ext cx="4191609" cy="47055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+5000% increase in the numbers of manipulated images posted by Russian-accounts in the two weeks </a:t>
            </a:r>
            <a:r>
              <a:rPr lang="en-US" sz="2400" i="1" u="sng" dirty="0"/>
              <a:t>before</a:t>
            </a:r>
            <a:r>
              <a:rPr lang="en-US" sz="2400" dirty="0"/>
              <a:t> the election.</a:t>
            </a:r>
          </a:p>
        </p:txBody>
      </p:sp>
    </p:spTree>
    <p:extLst>
      <p:ext uri="{BB962C8B-B14F-4D97-AF65-F5344CB8AC3E}">
        <p14:creationId xmlns:p14="http://schemas.microsoft.com/office/powerpoint/2010/main" val="22200239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869;ge982012be0_0_32" descr="Image result for NS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68324" y="5533746"/>
            <a:ext cx="1027131" cy="103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870;ge982012be0_0_32" descr="AFOS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824" y="5533746"/>
            <a:ext cx="1032500" cy="103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871;ge982012be0_0_32" descr="Image result for army research offi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8816" y="5533746"/>
            <a:ext cx="1032501" cy="103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872;ge982012be0_0_32" descr="Image result for usai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46746" y="5533746"/>
            <a:ext cx="1032500" cy="103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873;ge982012be0_0_32" descr="Image result for darp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29201" y="5728696"/>
            <a:ext cx="1163075" cy="642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874;ge982012be0_0_3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96701" y="5533746"/>
            <a:ext cx="1000411" cy="103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875;ge982012be0_0_32" descr="Image result for disney logo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524365" y="5525680"/>
            <a:ext cx="1048632" cy="1048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876;ge982012be0_0_32" descr="Image result for department of energy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328339" y="5533746"/>
            <a:ext cx="1032500" cy="1032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877;ge982012be0_0_32"/>
          <p:cNvSpPr/>
          <p:nvPr/>
        </p:nvSpPr>
        <p:spPr>
          <a:xfrm>
            <a:off x="191063" y="5168902"/>
            <a:ext cx="2361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600" dirty="0">
                <a:solidFill>
                  <a:schemeClr val="dk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Special Thanks To:</a:t>
            </a:r>
            <a:endParaRPr sz="1600" dirty="0">
              <a:solidFill>
                <a:schemeClr val="dk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84" name="Google Shape;895;ge982012be0_0_32"/>
          <p:cNvSpPr/>
          <p:nvPr/>
        </p:nvSpPr>
        <p:spPr>
          <a:xfrm>
            <a:off x="187890" y="4045007"/>
            <a:ext cx="2631900" cy="397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16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Rockstars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1" name="Google Shape;895;ge982012be0_0_32"/>
          <p:cNvSpPr/>
          <p:nvPr/>
        </p:nvSpPr>
        <p:spPr>
          <a:xfrm>
            <a:off x="6082477" y="4199893"/>
            <a:ext cx="2631900" cy="6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Alumni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0" y="220397"/>
            <a:ext cx="12192000" cy="994792"/>
            <a:chOff x="0" y="220397"/>
            <a:chExt cx="12192000" cy="994792"/>
          </a:xfrm>
        </p:grpSpPr>
        <p:pic>
          <p:nvPicPr>
            <p:cNvPr id="36" name="Picture 2" descr="https://travel.nd.edu/assets/92238/original/f3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228590"/>
              <a:ext cx="12192000" cy="986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BBAFA84-12B0-4385-9B3A-65D3C3B8DD8B}"/>
                </a:ext>
              </a:extLst>
            </p:cNvPr>
            <p:cNvSpPr/>
            <p:nvPr/>
          </p:nvSpPr>
          <p:spPr>
            <a:xfrm>
              <a:off x="0" y="220397"/>
              <a:ext cx="12192000" cy="994792"/>
            </a:xfrm>
            <a:prstGeom prst="rect">
              <a:avLst/>
            </a:prstGeom>
            <a:gradFill flip="none" rotWithShape="1">
              <a:gsLst>
                <a:gs pos="37000">
                  <a:schemeClr val="tx1">
                    <a:alpha val="50000"/>
                  </a:schemeClr>
                </a:gs>
                <a:gs pos="100000">
                  <a:schemeClr val="tx1">
                    <a:alpha val="1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9CD2852-2A77-4817-B065-D89EB9CB9CB1}"/>
                </a:ext>
              </a:extLst>
            </p:cNvPr>
            <p:cNvSpPr txBox="1"/>
            <p:nvPr/>
          </p:nvSpPr>
          <p:spPr>
            <a:xfrm>
              <a:off x="135824" y="438834"/>
              <a:ext cx="10985500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Team</a:t>
              </a:r>
            </a:p>
          </p:txBody>
        </p:sp>
      </p:grpSp>
      <p:pic>
        <p:nvPicPr>
          <p:cNvPr id="2058" name="Picture 10" descr="The United States Department of State Log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046" y="5468459"/>
            <a:ext cx="1163075" cy="116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7FFBC1C-DF3C-44FB-C1EA-2867587645AD}"/>
              </a:ext>
            </a:extLst>
          </p:cNvPr>
          <p:cNvGrpSpPr>
            <a:grpSpLocks noChangeAspect="1"/>
          </p:cNvGrpSpPr>
          <p:nvPr/>
        </p:nvGrpSpPr>
        <p:grpSpPr>
          <a:xfrm>
            <a:off x="3459394" y="1517515"/>
            <a:ext cx="8854006" cy="2675533"/>
            <a:chOff x="2993915" y="1376855"/>
            <a:chExt cx="9319485" cy="2816193"/>
          </a:xfrm>
        </p:grpSpPr>
        <p:pic>
          <p:nvPicPr>
            <p:cNvPr id="2052" name="Picture 4" descr="https://timweninger.com/wp-content/uploads/2023/08/amrit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4413" y="1442249"/>
              <a:ext cx="1045566" cy="1453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590644" y="1376855"/>
              <a:ext cx="7722756" cy="2816193"/>
            </a:xfrm>
            <a:prstGeom prst="rect">
              <a:avLst/>
            </a:prstGeom>
          </p:spPr>
        </p:pic>
        <p:pic>
          <p:nvPicPr>
            <p:cNvPr id="2056" name="Picture 8" descr="https://timweninger.com/wp-content/uploads/2022/07/Matthew-Facciani-scaled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3915" y="2890982"/>
              <a:ext cx="894116" cy="1251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Google Shape;857;ge982012be0_0_32"/>
            <p:cNvPicPr preferRelativeResize="0"/>
            <p:nvPr/>
          </p:nvPicPr>
          <p:blipFill rotWithShape="1">
            <a:blip r:embed="rId15">
              <a:alphaModFix/>
            </a:blip>
            <a:srcRect l="20755" r="23316" b="15725"/>
            <a:stretch/>
          </p:blipFill>
          <p:spPr>
            <a:xfrm>
              <a:off x="4394034" y="1442248"/>
              <a:ext cx="986928" cy="14487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" name="Google Shape;878;ge982012be0_0_32"/>
            <p:cNvPicPr preferRelativeResize="0"/>
            <p:nvPr/>
          </p:nvPicPr>
          <p:blipFill rotWithShape="1">
            <a:blip r:embed="rId16">
              <a:alphaModFix/>
            </a:blip>
            <a:srcRect l="9247" r="14643"/>
            <a:stretch/>
          </p:blipFill>
          <p:spPr>
            <a:xfrm>
              <a:off x="3880471" y="2890982"/>
              <a:ext cx="960266" cy="125146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78" name="Picture 6" descr="IBM - Interbrand">
            <a:extLst>
              <a:ext uri="{FF2B5EF4-FFF2-40B4-BE49-F238E27FC236}">
                <a16:creationId xmlns:a16="http://schemas.microsoft.com/office/drawing/2014/main" id="{8CFBAFAE-676D-E84E-55D6-6DF1C325F3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0" t="26610" r="13787" b="31716"/>
          <a:stretch>
            <a:fillRect/>
          </a:stretch>
        </p:blipFill>
        <p:spPr bwMode="auto">
          <a:xfrm>
            <a:off x="9628350" y="5661656"/>
            <a:ext cx="1357747" cy="77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inerva Initiative - Wikipedia">
            <a:extLst>
              <a:ext uri="{FF2B5EF4-FFF2-40B4-BE49-F238E27FC236}">
                <a16:creationId xmlns:a16="http://schemas.microsoft.com/office/drawing/2014/main" id="{D8B41213-0B81-DB47-73D6-F17CFA574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1450" y="5533746"/>
            <a:ext cx="1047356" cy="103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393E4B6-752B-80BE-CE36-3768D4519E89}"/>
              </a:ext>
            </a:extLst>
          </p:cNvPr>
          <p:cNvGrpSpPr>
            <a:grpSpLocks noChangeAspect="1"/>
          </p:cNvGrpSpPr>
          <p:nvPr/>
        </p:nvGrpSpPr>
        <p:grpSpPr>
          <a:xfrm>
            <a:off x="187890" y="1673153"/>
            <a:ext cx="2723245" cy="2388004"/>
            <a:chOff x="321629" y="1395644"/>
            <a:chExt cx="3507788" cy="3075967"/>
          </a:xfrm>
        </p:grpSpPr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A4FCFD15-19F7-8381-D34D-6BAC9E4504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4667" y="1425739"/>
              <a:ext cx="1364750" cy="1364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https://timweninger.com/wp-content/uploads/2022/11/adnan2.jpg"/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593"/>
            <a:stretch>
              <a:fillRect/>
            </a:stretch>
          </p:blipFill>
          <p:spPr bwMode="auto">
            <a:xfrm>
              <a:off x="1309809" y="1460787"/>
              <a:ext cx="1244741" cy="1364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https://timweninger.com/wp-content/uploads/2023/08/KristinaProfilePhoto.jpeg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23" r="14174"/>
            <a:stretch/>
          </p:blipFill>
          <p:spPr bwMode="auto">
            <a:xfrm>
              <a:off x="321629" y="1395644"/>
              <a:ext cx="1095335" cy="1468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E54F9EC8-F4DA-C102-1134-D6D89252C8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891" y="2801694"/>
              <a:ext cx="1244739" cy="1658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Picture 14" descr="Matthew Belcher - Lucy Family Institute for Data &amp; Society">
              <a:extLst>
                <a:ext uri="{FF2B5EF4-FFF2-40B4-BE49-F238E27FC236}">
                  <a16:creationId xmlns:a16="http://schemas.microsoft.com/office/drawing/2014/main" id="{AF795EDE-5CED-3D6F-940B-5FF372840E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26" r="19912"/>
            <a:stretch>
              <a:fillRect/>
            </a:stretch>
          </p:blipFill>
          <p:spPr bwMode="auto">
            <a:xfrm>
              <a:off x="1938311" y="2789895"/>
              <a:ext cx="1397112" cy="1681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540867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575" y="2214476"/>
            <a:ext cx="3419475" cy="2495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975" y="719137"/>
            <a:ext cx="9544050" cy="54197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941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744" y="4138569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9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1046" y="0"/>
            <a:ext cx="13033046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75747" y="2560320"/>
            <a:ext cx="2473693" cy="779646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73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E1B1BBD-2C78-2329-1FFA-0F2B010BC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414" y="1570259"/>
            <a:ext cx="2783430" cy="4873752"/>
          </a:xfrm>
          <a:prstGeom prst="rect">
            <a:avLst/>
          </a:prstGeom>
        </p:spPr>
      </p:pic>
      <p:pic>
        <p:nvPicPr>
          <p:cNvPr id="1026" name="Picture 2" descr="YouTube (YouTube channel) - Wikipedia">
            <a:extLst>
              <a:ext uri="{FF2B5EF4-FFF2-40B4-BE49-F238E27FC236}">
                <a16:creationId xmlns:a16="http://schemas.microsoft.com/office/drawing/2014/main" id="{65B35F43-8C1C-B9B1-B181-7B418D95A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848" y="78947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C1D8D5-8C26-07C5-EB1B-487E971641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915" y="1889349"/>
            <a:ext cx="3220625" cy="3210100"/>
          </a:xfrm>
          <a:prstGeom prst="rect">
            <a:avLst/>
          </a:prstGeom>
        </p:spPr>
      </p:pic>
      <p:pic>
        <p:nvPicPr>
          <p:cNvPr id="1030" name="Picture 6" descr="Image result for facebook logo">
            <a:extLst>
              <a:ext uri="{FF2B5EF4-FFF2-40B4-BE49-F238E27FC236}">
                <a16:creationId xmlns:a16="http://schemas.microsoft.com/office/drawing/2014/main" id="{120D1C4A-8121-4C94-BC9E-25F76B1CB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24" y="1335505"/>
            <a:ext cx="868564" cy="81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8BC813-6934-4A9C-9265-FC4F0F3AD4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402" y="1096663"/>
            <a:ext cx="688012" cy="891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A8671B-AE3C-0570-A205-42656149C4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7543" y="2414635"/>
            <a:ext cx="2012275" cy="4029376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6A7B1B87-E988-C017-1E0F-8373337D1FE7}"/>
              </a:ext>
            </a:extLst>
          </p:cNvPr>
          <p:cNvGrpSpPr/>
          <p:nvPr/>
        </p:nvGrpSpPr>
        <p:grpSpPr>
          <a:xfrm>
            <a:off x="0" y="237785"/>
            <a:ext cx="12192000" cy="994792"/>
            <a:chOff x="0" y="1600281"/>
            <a:chExt cx="12192000" cy="994792"/>
          </a:xfrm>
        </p:grpSpPr>
        <p:pic>
          <p:nvPicPr>
            <p:cNvPr id="28" name="Picture 2" descr="Image result for everyone on their phones">
              <a:extLst>
                <a:ext uri="{FF2B5EF4-FFF2-40B4-BE49-F238E27FC236}">
                  <a16:creationId xmlns:a16="http://schemas.microsoft.com/office/drawing/2014/main" id="{A1E3644A-88D8-17E4-7614-AFCC9776FC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480" b="35748"/>
            <a:stretch/>
          </p:blipFill>
          <p:spPr bwMode="auto">
            <a:xfrm>
              <a:off x="0" y="1612490"/>
              <a:ext cx="12192000" cy="973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3997163-3AC5-FD52-6200-8B05CC7E4245}"/>
                </a:ext>
              </a:extLst>
            </p:cNvPr>
            <p:cNvGrpSpPr/>
            <p:nvPr/>
          </p:nvGrpSpPr>
          <p:grpSpPr>
            <a:xfrm>
              <a:off x="0" y="1600281"/>
              <a:ext cx="12192000" cy="994792"/>
              <a:chOff x="-88490" y="565568"/>
              <a:chExt cx="12192000" cy="994792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8CF1F97-1BC7-43FE-874C-A896DD80B6F2}"/>
                  </a:ext>
                </a:extLst>
              </p:cNvPr>
              <p:cNvSpPr/>
              <p:nvPr/>
            </p:nvSpPr>
            <p:spPr>
              <a:xfrm>
                <a:off x="-88490" y="565568"/>
                <a:ext cx="12192000" cy="994792"/>
              </a:xfrm>
              <a:prstGeom prst="rect">
                <a:avLst/>
              </a:prstGeom>
              <a:gradFill flip="none" rotWithShape="1">
                <a:gsLst>
                  <a:gs pos="37000">
                    <a:schemeClr val="tx1">
                      <a:alpha val="50000"/>
                    </a:schemeClr>
                  </a:gs>
                  <a:gs pos="100000">
                    <a:schemeClr val="tx1">
                      <a:alpha val="14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23E0529-5C48-984D-F6E2-C1CE1D855921}"/>
                  </a:ext>
                </a:extLst>
              </p:cNvPr>
              <p:cNvSpPr txBox="1"/>
              <p:nvPr/>
            </p:nvSpPr>
            <p:spPr>
              <a:xfrm>
                <a:off x="47334" y="784005"/>
                <a:ext cx="10985500" cy="584775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Humans and AI: The Dance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45625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travel.nd.edu/assets/92238/original/f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25400"/>
            <a:ext cx="12192000" cy="688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0" y="2781300"/>
            <a:ext cx="12192000" cy="1558330"/>
            <a:chOff x="0" y="2193016"/>
            <a:chExt cx="12192000" cy="2638495"/>
          </a:xfrm>
        </p:grpSpPr>
        <p:sp>
          <p:nvSpPr>
            <p:cNvPr id="5" name="Rectangle 4"/>
            <p:cNvSpPr/>
            <p:nvPr/>
          </p:nvSpPr>
          <p:spPr>
            <a:xfrm>
              <a:off x="0" y="2193016"/>
              <a:ext cx="12192000" cy="2638495"/>
            </a:xfrm>
            <a:prstGeom prst="rect">
              <a:avLst/>
            </a:prstGeom>
            <a:gradFill flip="none" rotWithShape="1">
              <a:gsLst>
                <a:gs pos="37000">
                  <a:schemeClr val="tx1">
                    <a:alpha val="67000"/>
                  </a:schemeClr>
                </a:gs>
                <a:gs pos="100000">
                  <a:schemeClr val="tx1">
                    <a:alpha val="32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19200" y="2330165"/>
              <a:ext cx="9753600" cy="23971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dirty="0">
                  <a:solidFill>
                    <a:schemeClr val="bg1"/>
                  </a:solidFill>
                </a:rPr>
                <a:t>Thank you!</a:t>
              </a:r>
            </a:p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(tweninger@nd.edu)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9942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9F597D1-3242-4917-91B3-2C02E4EFACE4}"/>
              </a:ext>
            </a:extLst>
          </p:cNvPr>
          <p:cNvSpPr txBox="1"/>
          <p:nvPr/>
        </p:nvSpPr>
        <p:spPr>
          <a:xfrm>
            <a:off x="203200" y="243353"/>
            <a:ext cx="109855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Manipulation of Social News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9A4A6A-EFD3-435D-B0B5-D84F09A3AA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74" y="1361000"/>
            <a:ext cx="9976651" cy="4136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2B2B766-592A-49F9-8EAA-7557A12A0F64}"/>
              </a:ext>
            </a:extLst>
          </p:cNvPr>
          <p:cNvSpPr/>
          <p:nvPr/>
        </p:nvSpPr>
        <p:spPr>
          <a:xfrm>
            <a:off x="9588388" y="6361059"/>
            <a:ext cx="2341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Weninger Oct 21, </a:t>
            </a:r>
            <a:r>
              <a:rPr lang="en-US" b="1" dirty="0"/>
              <a:t>2013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0" y="194110"/>
            <a:ext cx="12192000" cy="1001361"/>
            <a:chOff x="0" y="194110"/>
            <a:chExt cx="12182475" cy="1001361"/>
          </a:xfrm>
        </p:grpSpPr>
        <p:pic>
          <p:nvPicPr>
            <p:cNvPr id="14" name="Picture 4" descr="https://lh3.googleusercontent.com/_GehyWRjglFvZV4fMzYJVkG84uRQQFyGpiQ1daDfJrEeAyGWc3m4m-FgT8Rk9nSMXVO1E-8VmFH36c8lRcnT6WAyHzbfoPd7JdT9-fVrhf9datg6b0b6qH3VUbmkk9JbOua7sc-mLbHPmnC03CG-IZhOyVbkqOtElEtPl-fbbxJ5IwBJ56pJLKUddPUu1pXFKEZC4DAFlqcSuog3NAjJbWR2lU_SHDFMZBa_7BXPcpqqtaMUaYDz24DU4k6_xrz17eXw6zZmQKc6HNmbYmGBDIC-lAyJY6c_DChc0LwSNOj9FzZzJllXD_CqtigcvikdQff8c-ZHidQN84kqSr6GTe0P-pXYiSUpKuqURG8FXHi70oYXGXmVP_9cuo8N8UygrDnlvq4yA5pk25kf_Xh8mdwBaKijvQoMOr8fgN1rBqiFjXfWqVSwF7O8rS0Zry2J-j0A38BxFea3itEdFKt44QETJtGqhXlVvx024KBOpeMzRM5-i6oK-pLdGvo2dyBzRMxZklN3ySjLzs8XO5ycam3_0to4H9Y-Y6cyV2CcZSLgr4RuzfPpyOnuSPx-AgK2HcGAjh7KWaTSbQ476rRFuEb-jKtVyPprgxLc5ljwFhmhExiHe2wFwQS9cDQluxwcNypyrmwb7eULRHqqQBnC0UJFpIRSAFUZksnRXKSZlyoRjOyswFdFrtFrIQH4XIy47LGRHsVfAO8jrRc2uzjuO5YlmYLdvyBkL890DWlof7-A5VdXAhZKgSb1I0yi278I_eftmCcvMLul9n1OZNesg9gIRG7CFIPhQOCpnQ=w1216-h912-no?authuser=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" t="15697" r="16" b="73461"/>
            <a:stretch/>
          </p:blipFill>
          <p:spPr bwMode="auto">
            <a:xfrm>
              <a:off x="0" y="204071"/>
              <a:ext cx="12182475" cy="991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/>
            <p:cNvGrpSpPr/>
            <p:nvPr/>
          </p:nvGrpSpPr>
          <p:grpSpPr>
            <a:xfrm>
              <a:off x="0" y="194110"/>
              <a:ext cx="12182475" cy="1001360"/>
              <a:chOff x="1156854" y="923760"/>
              <a:chExt cx="12201540" cy="994792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BBAFA84-12B0-4385-9B3A-65D3C3B8DD8B}"/>
                  </a:ext>
                </a:extLst>
              </p:cNvPr>
              <p:cNvSpPr/>
              <p:nvPr/>
            </p:nvSpPr>
            <p:spPr>
              <a:xfrm>
                <a:off x="1156854" y="923760"/>
                <a:ext cx="12201540" cy="994792"/>
              </a:xfrm>
              <a:prstGeom prst="rect">
                <a:avLst/>
              </a:prstGeom>
              <a:gradFill flip="none" rotWithShape="1">
                <a:gsLst>
                  <a:gs pos="37000">
                    <a:schemeClr val="tx1">
                      <a:alpha val="50000"/>
                    </a:schemeClr>
                  </a:gs>
                  <a:gs pos="100000">
                    <a:schemeClr val="tx1">
                      <a:alpha val="14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9CD2852-2A77-4817-B065-D89EB9CB9CB1}"/>
                  </a:ext>
                </a:extLst>
              </p:cNvPr>
              <p:cNvSpPr txBox="1"/>
              <p:nvPr/>
            </p:nvSpPr>
            <p:spPr>
              <a:xfrm>
                <a:off x="1302218" y="1142197"/>
                <a:ext cx="10985500" cy="584775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Manipulation of Social News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653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everyone on their pho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23022"/>
            <a:ext cx="12192000" cy="903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2031094"/>
            <a:ext cx="12192000" cy="2150307"/>
          </a:xfrm>
          <a:prstGeom prst="rect">
            <a:avLst/>
          </a:prstGeom>
          <a:gradFill flip="none" rotWithShape="1">
            <a:gsLst>
              <a:gs pos="37000">
                <a:schemeClr val="tx1">
                  <a:alpha val="67000"/>
                </a:schemeClr>
              </a:gs>
              <a:gs pos="100000">
                <a:schemeClr val="tx1">
                  <a:alpha val="32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" y="2444527"/>
            <a:ext cx="12191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News: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Creation and Spread of Information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15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237785"/>
            <a:ext cx="12192000" cy="994792"/>
            <a:chOff x="0" y="1600281"/>
            <a:chExt cx="12192000" cy="994792"/>
          </a:xfrm>
        </p:grpSpPr>
        <p:pic>
          <p:nvPicPr>
            <p:cNvPr id="14" name="Picture 2" descr="Image result for everyone on their phones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480" b="35748"/>
            <a:stretch/>
          </p:blipFill>
          <p:spPr bwMode="auto">
            <a:xfrm>
              <a:off x="0" y="1612490"/>
              <a:ext cx="12192000" cy="973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Group 2"/>
            <p:cNvGrpSpPr/>
            <p:nvPr/>
          </p:nvGrpSpPr>
          <p:grpSpPr>
            <a:xfrm>
              <a:off x="0" y="1600281"/>
              <a:ext cx="12192000" cy="994792"/>
              <a:chOff x="-88490" y="565568"/>
              <a:chExt cx="12192000" cy="994792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BBAFA84-12B0-4385-9B3A-65D3C3B8DD8B}"/>
                  </a:ext>
                </a:extLst>
              </p:cNvPr>
              <p:cNvSpPr/>
              <p:nvPr/>
            </p:nvSpPr>
            <p:spPr>
              <a:xfrm>
                <a:off x="-88490" y="565568"/>
                <a:ext cx="12192000" cy="994792"/>
              </a:xfrm>
              <a:prstGeom prst="rect">
                <a:avLst/>
              </a:prstGeom>
              <a:gradFill flip="none" rotWithShape="1">
                <a:gsLst>
                  <a:gs pos="37000">
                    <a:schemeClr val="tx1">
                      <a:alpha val="50000"/>
                    </a:schemeClr>
                  </a:gs>
                  <a:gs pos="100000">
                    <a:schemeClr val="tx1">
                      <a:alpha val="14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9CD2852-2A77-4817-B065-D89EB9CB9CB1}"/>
                  </a:ext>
                </a:extLst>
              </p:cNvPr>
              <p:cNvSpPr txBox="1"/>
              <p:nvPr/>
            </p:nvSpPr>
            <p:spPr>
              <a:xfrm>
                <a:off x="47334" y="784005"/>
                <a:ext cx="10985500" cy="584775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Vote Injection</a:t>
                </a:r>
              </a:p>
            </p:txBody>
          </p:sp>
        </p:grp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4C941C5-9A1A-4276-816E-DDFF645B3563}"/>
              </a:ext>
            </a:extLst>
          </p:cNvPr>
          <p:cNvSpPr/>
          <p:nvPr/>
        </p:nvSpPr>
        <p:spPr>
          <a:xfrm>
            <a:off x="2015423" y="2115065"/>
            <a:ext cx="91059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Upvote, downvote, or nothing-vote newest Reddit post</a:t>
            </a:r>
          </a:p>
          <a:p>
            <a:r>
              <a:rPr lang="en-US" sz="2000" dirty="0"/>
              <a:t>Every 2 minutes</a:t>
            </a:r>
          </a:p>
          <a:p>
            <a:r>
              <a:rPr lang="en-US" sz="2000" dirty="0"/>
              <a:t>For 4 months</a:t>
            </a:r>
          </a:p>
          <a:p>
            <a:endParaRPr lang="en-US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9235E4-45E2-4BE1-A72F-401A2D6EA7CB}"/>
              </a:ext>
            </a:extLst>
          </p:cNvPr>
          <p:cNvSpPr/>
          <p:nvPr/>
        </p:nvSpPr>
        <p:spPr>
          <a:xfrm>
            <a:off x="1487874" y="1512902"/>
            <a:ext cx="77244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Randomized </a:t>
            </a:r>
            <a:r>
              <a:rPr lang="en-US" sz="3200" i="1" dirty="0"/>
              <a:t>in-vivo</a:t>
            </a:r>
            <a:r>
              <a:rPr lang="en-US" sz="3200" dirty="0"/>
              <a:t> social voting experiment:</a:t>
            </a:r>
          </a:p>
        </p:txBody>
      </p:sp>
      <p:pic>
        <p:nvPicPr>
          <p:cNvPr id="1026" name="Picture 2" descr="machine slot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380" y="2271001"/>
            <a:ext cx="2646485" cy="273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15423" y="3455892"/>
            <a:ext cx="3881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Resulting in 93,000 total vote injections</a:t>
            </a:r>
          </a:p>
        </p:txBody>
      </p:sp>
    </p:spTree>
    <p:extLst>
      <p:ext uri="{BB962C8B-B14F-4D97-AF65-F5344CB8AC3E}">
        <p14:creationId xmlns:p14="http://schemas.microsoft.com/office/powerpoint/2010/main" val="38959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976177" y="5811123"/>
            <a:ext cx="674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Posts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462577" y="5811123"/>
            <a:ext cx="1200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Comments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969" y="1696323"/>
            <a:ext cx="5486400" cy="411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1696323"/>
            <a:ext cx="5486400" cy="41148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237785"/>
            <a:ext cx="12192000" cy="994792"/>
            <a:chOff x="0" y="1600281"/>
            <a:chExt cx="12192000" cy="994792"/>
          </a:xfrm>
        </p:grpSpPr>
        <p:pic>
          <p:nvPicPr>
            <p:cNvPr id="16" name="Picture 2" descr="Image result for everyone on their phones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480" b="35748"/>
            <a:stretch/>
          </p:blipFill>
          <p:spPr bwMode="auto">
            <a:xfrm>
              <a:off x="0" y="1612490"/>
              <a:ext cx="12192000" cy="973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Group 16"/>
            <p:cNvGrpSpPr/>
            <p:nvPr/>
          </p:nvGrpSpPr>
          <p:grpSpPr>
            <a:xfrm>
              <a:off x="0" y="1600281"/>
              <a:ext cx="12192000" cy="994792"/>
              <a:chOff x="-88490" y="565568"/>
              <a:chExt cx="12192000" cy="994792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BBAFA84-12B0-4385-9B3A-65D3C3B8DD8B}"/>
                  </a:ext>
                </a:extLst>
              </p:cNvPr>
              <p:cNvSpPr/>
              <p:nvPr/>
            </p:nvSpPr>
            <p:spPr>
              <a:xfrm>
                <a:off x="-88490" y="565568"/>
                <a:ext cx="12192000" cy="994792"/>
              </a:xfrm>
              <a:prstGeom prst="rect">
                <a:avLst/>
              </a:prstGeom>
              <a:gradFill flip="none" rotWithShape="1">
                <a:gsLst>
                  <a:gs pos="37000">
                    <a:schemeClr val="tx1">
                      <a:alpha val="50000"/>
                    </a:schemeClr>
                  </a:gs>
                  <a:gs pos="100000">
                    <a:schemeClr val="tx1">
                      <a:alpha val="14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9CD2852-2A77-4817-B065-D89EB9CB9CB1}"/>
                  </a:ext>
                </a:extLst>
              </p:cNvPr>
              <p:cNvSpPr txBox="1"/>
              <p:nvPr/>
            </p:nvSpPr>
            <p:spPr>
              <a:xfrm>
                <a:off x="47334" y="784005"/>
                <a:ext cx="10985500" cy="584775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Vote Injection – a single vote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48765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5A8999-83A2-48A9-81AE-A6AC324078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747" y="4222960"/>
            <a:ext cx="2191953" cy="1259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4AEECD-92EE-4396-A46A-D35BA15951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017" y="2509287"/>
            <a:ext cx="3603193" cy="2056598"/>
          </a:xfrm>
          <a:prstGeom prst="rect">
            <a:avLst/>
          </a:prstGeom>
        </p:spPr>
      </p:pic>
      <p:pic>
        <p:nvPicPr>
          <p:cNvPr id="2050" name="Picture 2" descr="https://i.ytimg.com/vi/FxNvUWN3vYk/hqdefault.jpg?sqp=-oaymwEXCPYBEIoBSFryq4qpAwkIARUAAIhCGAE=&amp;rs=AOn4CLDST2BfniSI2Xdx_uleT7vED9um_g">
            <a:extLst>
              <a:ext uri="{FF2B5EF4-FFF2-40B4-BE49-F238E27FC236}">
                <a16:creationId xmlns:a16="http://schemas.microsoft.com/office/drawing/2014/main" id="{10AE0F86-B231-4AF7-9EE3-C9370A494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89" y="2553830"/>
            <a:ext cx="3507306" cy="196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68895B-2EE7-492B-99ED-2D53BEE9E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017" y="1334880"/>
            <a:ext cx="6753225" cy="522922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237785"/>
            <a:ext cx="12192000" cy="994792"/>
            <a:chOff x="0" y="1600281"/>
            <a:chExt cx="12192000" cy="994792"/>
          </a:xfrm>
        </p:grpSpPr>
        <p:pic>
          <p:nvPicPr>
            <p:cNvPr id="11" name="Picture 2" descr="Image result for everyone on their phones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480" b="35748"/>
            <a:stretch/>
          </p:blipFill>
          <p:spPr bwMode="auto">
            <a:xfrm>
              <a:off x="0" y="1612490"/>
              <a:ext cx="12192000" cy="973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" name="Group 12"/>
            <p:cNvGrpSpPr/>
            <p:nvPr/>
          </p:nvGrpSpPr>
          <p:grpSpPr>
            <a:xfrm>
              <a:off x="0" y="1600281"/>
              <a:ext cx="12192000" cy="994792"/>
              <a:chOff x="-88490" y="565568"/>
              <a:chExt cx="12192000" cy="994792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BBAFA84-12B0-4385-9B3A-65D3C3B8DD8B}"/>
                  </a:ext>
                </a:extLst>
              </p:cNvPr>
              <p:cNvSpPr/>
              <p:nvPr/>
            </p:nvSpPr>
            <p:spPr>
              <a:xfrm>
                <a:off x="-88490" y="565568"/>
                <a:ext cx="12192000" cy="994792"/>
              </a:xfrm>
              <a:prstGeom prst="rect">
                <a:avLst/>
              </a:prstGeom>
              <a:gradFill flip="none" rotWithShape="1">
                <a:gsLst>
                  <a:gs pos="37000">
                    <a:schemeClr val="tx1">
                      <a:alpha val="50000"/>
                    </a:schemeClr>
                  </a:gs>
                  <a:gs pos="100000">
                    <a:schemeClr val="tx1">
                      <a:alpha val="14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9CD2852-2A77-4817-B065-D89EB9CB9CB1}"/>
                  </a:ext>
                </a:extLst>
              </p:cNvPr>
              <p:cNvSpPr txBox="1"/>
              <p:nvPr/>
            </p:nvSpPr>
            <p:spPr>
              <a:xfrm>
                <a:off x="47334" y="784005"/>
                <a:ext cx="10985500" cy="584775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How easy is it?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3693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C2F5F323F77C47A26B6871C101A5BD" ma:contentTypeVersion="4" ma:contentTypeDescription="Create a new document." ma:contentTypeScope="" ma:versionID="fd85253aa50d9895b8438fd951eca57d">
  <xsd:schema xmlns:xsd="http://www.w3.org/2001/XMLSchema" xmlns:xs="http://www.w3.org/2001/XMLSchema" xmlns:p="http://schemas.microsoft.com/office/2006/metadata/properties" xmlns:ns3="e584404c-4d0a-473a-bbe9-dc1a61ab63bf" targetNamespace="http://schemas.microsoft.com/office/2006/metadata/properties" ma:root="true" ma:fieldsID="f3f4447dd085db71f77718d78f956232" ns3:_="">
    <xsd:import namespace="e584404c-4d0a-473a-bbe9-dc1a61ab63b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84404c-4d0a-473a-bbe9-dc1a61ab63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38B9393-3C97-4EFF-B0CD-91253DA54B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2C7AEBA-2E6D-4D10-81A4-E201F111A579}">
  <ds:schemaRefs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e584404c-4d0a-473a-bbe9-dc1a61ab63bf"/>
    <ds:schemaRef ds:uri="http://purl.org/dc/terms/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678194A-BAF6-4FBB-9C1E-F4D78967DF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84404c-4d0a-473a-bbe9-dc1a61ab63b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23468</TotalTime>
  <Words>682</Words>
  <Application>Microsoft Office PowerPoint</Application>
  <PresentationFormat>Widescreen</PresentationFormat>
  <Paragraphs>142</Paragraphs>
  <Slides>40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Calibri Light</vt:lpstr>
      <vt:lpstr>Helvetica</vt:lpstr>
      <vt:lpstr>Slack-Lato</vt:lpstr>
      <vt:lpstr>Times New Roman</vt:lpstr>
      <vt:lpstr>Office Theme</vt:lpstr>
      <vt:lpstr>Humans, Interaction, and “The Algorithm”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Research Question</vt:lpstr>
      <vt:lpstr>Research Question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Notre Dame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Weninger</dc:creator>
  <cp:lastModifiedBy>Tim Weninger</cp:lastModifiedBy>
  <cp:revision>78</cp:revision>
  <dcterms:created xsi:type="dcterms:W3CDTF">2018-06-12T16:09:54Z</dcterms:created>
  <dcterms:modified xsi:type="dcterms:W3CDTF">2025-11-12T19:19:10Z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0x010100B5C2F5F323F77C47A26B6871C101A5BD</vt:lpwstr>
  </property>
</Properties>
</file>