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23" r:id="rId1"/>
  </p:sldMasterIdLst>
  <p:notesMasterIdLst>
    <p:notesMasterId r:id="rId41"/>
  </p:notesMasterIdLst>
  <p:handoutMasterIdLst>
    <p:handoutMasterId r:id="rId42"/>
  </p:handoutMasterIdLst>
  <p:sldIdLst>
    <p:sldId id="799" r:id="rId2"/>
    <p:sldId id="800" r:id="rId3"/>
    <p:sldId id="801" r:id="rId4"/>
    <p:sldId id="802" r:id="rId5"/>
    <p:sldId id="803" r:id="rId6"/>
    <p:sldId id="850" r:id="rId7"/>
    <p:sldId id="852" r:id="rId8"/>
    <p:sldId id="851" r:id="rId9"/>
    <p:sldId id="848" r:id="rId10"/>
    <p:sldId id="849" r:id="rId11"/>
    <p:sldId id="845" r:id="rId12"/>
    <p:sldId id="846" r:id="rId13"/>
    <p:sldId id="843" r:id="rId14"/>
    <p:sldId id="844" r:id="rId15"/>
    <p:sldId id="804" r:id="rId16"/>
    <p:sldId id="805" r:id="rId17"/>
    <p:sldId id="806" r:id="rId18"/>
    <p:sldId id="807" r:id="rId19"/>
    <p:sldId id="808" r:id="rId20"/>
    <p:sldId id="847" r:id="rId21"/>
    <p:sldId id="809" r:id="rId22"/>
    <p:sldId id="810" r:id="rId23"/>
    <p:sldId id="811" r:id="rId24"/>
    <p:sldId id="835" r:id="rId25"/>
    <p:sldId id="814" r:id="rId26"/>
    <p:sldId id="815" r:id="rId27"/>
    <p:sldId id="816" r:id="rId28"/>
    <p:sldId id="817" r:id="rId29"/>
    <p:sldId id="818" r:id="rId30"/>
    <p:sldId id="819" r:id="rId31"/>
    <p:sldId id="820" r:id="rId32"/>
    <p:sldId id="821" r:id="rId33"/>
    <p:sldId id="822" r:id="rId34"/>
    <p:sldId id="824" r:id="rId35"/>
    <p:sldId id="823" r:id="rId36"/>
    <p:sldId id="825" r:id="rId37"/>
    <p:sldId id="827" r:id="rId38"/>
    <p:sldId id="828" r:id="rId39"/>
    <p:sldId id="829" r:id="rId40"/>
  </p:sldIdLst>
  <p:sldSz cx="9144000" cy="6858000" type="screen4x3"/>
  <p:notesSz cx="6858000" cy="9296400"/>
  <p:defaultTextStyle>
    <a:defPPr>
      <a:defRPr lang="en-US"/>
    </a:defPPr>
    <a:lvl1pPr algn="l" rtl="0" eaLnBrk="0" fontAlgn="base" hangingPunct="0">
      <a:spcBef>
        <a:spcPct val="20000"/>
      </a:spcBef>
      <a:spcAft>
        <a:spcPct val="0"/>
      </a:spcAft>
      <a:buChar char="•"/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20000"/>
      </a:spcBef>
      <a:spcAft>
        <a:spcPct val="0"/>
      </a:spcAft>
      <a:buChar char="•"/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20000"/>
      </a:spcBef>
      <a:spcAft>
        <a:spcPct val="0"/>
      </a:spcAft>
      <a:buChar char="•"/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20000"/>
      </a:spcBef>
      <a:spcAft>
        <a:spcPct val="0"/>
      </a:spcAft>
      <a:buChar char="•"/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20000"/>
      </a:spcBef>
      <a:spcAft>
        <a:spcPct val="0"/>
      </a:spcAft>
      <a:buChar char="•"/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64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CC0099"/>
    <a:srgbClr val="0000FF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88515" autoAdjust="0"/>
  </p:normalViewPr>
  <p:slideViewPr>
    <p:cSldViewPr>
      <p:cViewPr varScale="1">
        <p:scale>
          <a:sx n="84" d="100"/>
          <a:sy n="84" d="100"/>
        </p:scale>
        <p:origin x="1426" y="82"/>
      </p:cViewPr>
      <p:guideLst>
        <p:guide orient="horz" pos="3264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455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0" tIns="46105" rIns="92210" bIns="46105" numCol="1" anchor="t" anchorCtr="0" compatLnSpc="1">
            <a:prstTxWarp prst="textNoShape">
              <a:avLst/>
            </a:prstTxWarp>
          </a:bodyPr>
          <a:lstStyle>
            <a:lvl1pPr defTabSz="921669">
              <a:spcBef>
                <a:spcPct val="0"/>
              </a:spcBef>
              <a:buFontTx/>
              <a:buNone/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0" tIns="46105" rIns="92210" bIns="46105" numCol="1" anchor="t" anchorCtr="0" compatLnSpc="1">
            <a:prstTxWarp prst="textNoShape">
              <a:avLst/>
            </a:prstTxWarp>
          </a:bodyPr>
          <a:lstStyle>
            <a:lvl1pPr algn="r" defTabSz="921669">
              <a:spcBef>
                <a:spcPct val="0"/>
              </a:spcBef>
              <a:buFontTx/>
              <a:buNone/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2850"/>
            <a:ext cx="29718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0" tIns="46105" rIns="92210" bIns="46105" numCol="1" anchor="b" anchorCtr="0" compatLnSpc="1">
            <a:prstTxWarp prst="textNoShape">
              <a:avLst/>
            </a:prstTxWarp>
          </a:bodyPr>
          <a:lstStyle>
            <a:lvl1pPr defTabSz="921669">
              <a:spcBef>
                <a:spcPct val="0"/>
              </a:spcBef>
              <a:buFontTx/>
              <a:buNone/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832850"/>
            <a:ext cx="29718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0" tIns="46105" rIns="92210" bIns="46105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FontTx/>
              <a:buNone/>
              <a:defRPr sz="1100"/>
            </a:lvl1pPr>
          </a:lstStyle>
          <a:p>
            <a:fld id="{8DE6E39F-CEC5-419A-A68F-48B6A3FFE72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6979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0" tIns="46105" rIns="92210" bIns="46105" numCol="1" anchor="t" anchorCtr="0" compatLnSpc="1">
            <a:prstTxWarp prst="textNoShape">
              <a:avLst/>
            </a:prstTxWarp>
          </a:bodyPr>
          <a:lstStyle>
            <a:lvl1pPr defTabSz="921669">
              <a:spcBef>
                <a:spcPct val="0"/>
              </a:spcBef>
              <a:buFontTx/>
              <a:buNone/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0" tIns="46105" rIns="92210" bIns="46105" numCol="1" anchor="t" anchorCtr="0" compatLnSpc="1">
            <a:prstTxWarp prst="textNoShape">
              <a:avLst/>
            </a:prstTxWarp>
          </a:bodyPr>
          <a:lstStyle>
            <a:lvl1pPr algn="r" defTabSz="921669">
              <a:spcBef>
                <a:spcPct val="0"/>
              </a:spcBef>
              <a:buFontTx/>
              <a:buNone/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06488" y="698500"/>
            <a:ext cx="4646612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414838"/>
            <a:ext cx="5486400" cy="4183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0" tIns="46105" rIns="92210" bIns="4610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29718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0" tIns="46105" rIns="92210" bIns="46105" numCol="1" anchor="b" anchorCtr="0" compatLnSpc="1">
            <a:prstTxWarp prst="textNoShape">
              <a:avLst/>
            </a:prstTxWarp>
          </a:bodyPr>
          <a:lstStyle>
            <a:lvl1pPr defTabSz="921669">
              <a:spcBef>
                <a:spcPct val="0"/>
              </a:spcBef>
              <a:buFontTx/>
              <a:buNone/>
              <a:defRPr sz="11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831263"/>
            <a:ext cx="2971800" cy="463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210" tIns="46105" rIns="92210" bIns="46105" numCol="1" anchor="b" anchorCtr="0" compatLnSpc="1">
            <a:prstTxWarp prst="textNoShape">
              <a:avLst/>
            </a:prstTxWarp>
          </a:bodyPr>
          <a:lstStyle>
            <a:lvl1pPr algn="r" defTabSz="920750">
              <a:spcBef>
                <a:spcPct val="0"/>
              </a:spcBef>
              <a:buFontTx/>
              <a:buNone/>
              <a:defRPr sz="1100"/>
            </a:lvl1pPr>
          </a:lstStyle>
          <a:p>
            <a:fld id="{8D6903E3-D5FB-4D97-BDCA-4CB2F78060B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8673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37C815E-D411-4047-AEC1-6FD915A1D960}" type="slidenum">
              <a:rPr lang="en-US" sz="1100"/>
              <a:pPr/>
              <a:t>1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7662222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AC4EB18-7A95-4829-970A-D54065ECD7BB}" type="slidenum">
              <a:rPr lang="en-US" sz="1100"/>
              <a:pPr/>
              <a:t>2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416629947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7098ADC8-04B1-493F-8975-AD88E36E1B7B}" type="slidenum">
              <a:rPr lang="en-US" sz="1100"/>
              <a:pPr/>
              <a:t>3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8166728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50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450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327B8697-A888-4E01-A0C5-4011428F2EC9}" type="slidenum">
              <a:rPr lang="en-US" sz="1100"/>
              <a:pPr/>
              <a:t>4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54763803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9634DB6-2EE1-4B54-B330-0AEA19EC803E}" type="slidenum">
              <a:rPr lang="en-US" sz="1100"/>
              <a:pPr/>
              <a:t>5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5356778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5BCE064-D1C8-4D5D-880E-2BF109F72767}" type="slidenum">
              <a:rPr lang="en-US" sz="1100"/>
              <a:pPr/>
              <a:t>15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8046845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2C726B6-950B-415B-8569-CD6FE407E21A}" type="slidenum">
              <a:rPr lang="en-US" sz="1100"/>
              <a:pPr/>
              <a:t>16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41620423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91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0AD62FC-9FE4-42BF-8A06-DBC8AA179DB5}" type="slidenum">
              <a:rPr lang="en-US" sz="1100"/>
              <a:pPr/>
              <a:t>17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5756435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4BD1E8E-006E-402A-B8BD-9E2523C4C313}" type="slidenum">
              <a:rPr lang="en-US" sz="1100"/>
              <a:pPr/>
              <a:t>18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08019154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9DAADD50-53C5-4287-8BC2-9C3DD4168750}" type="slidenum">
              <a:rPr lang="en-US" sz="1100"/>
              <a:pPr/>
              <a:t>19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420434964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17EA6C4-D50F-4374-AE3B-EB0329F59D8E}" type="slidenum">
              <a:rPr lang="en-US" sz="1100"/>
              <a:pPr/>
              <a:t>20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86979130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17EA6C4-D50F-4374-AE3B-EB0329F59D8E}" type="slidenum">
              <a:rPr lang="en-US" sz="1100"/>
              <a:pPr/>
              <a:t>21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2365020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32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532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D4AE2F80-3AE1-4F40-809F-B137C88E789E}" type="slidenum">
              <a:rPr lang="en-US" sz="1100"/>
              <a:pPr/>
              <a:t>22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1132677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8A6EED77-A91F-4D8A-935A-19EA5A24AA8F}" type="slidenum">
              <a:rPr lang="en-US" sz="1100"/>
              <a:pPr/>
              <a:t>23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11247370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5344C73-078B-4683-8AE4-1B0971F500FA}" type="slidenum">
              <a:rPr lang="en-US" sz="1100"/>
              <a:pPr/>
              <a:t>25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55487241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73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573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530F259F-EB0B-4382-96F3-5D0E302F8CED}" type="slidenum">
              <a:rPr lang="en-US" sz="1100"/>
              <a:pPr/>
              <a:t>26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45270632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583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7DC724C-3674-4BE7-B15E-1072F1C1009C}" type="slidenum">
              <a:rPr lang="en-US" sz="1100"/>
              <a:pPr/>
              <a:t>27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98754805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93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593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C88A66E-4E25-4527-AFA5-2868B9EB9FAA}" type="slidenum">
              <a:rPr lang="en-US" sz="1100"/>
              <a:pPr/>
              <a:t>28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7818782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085D5E2-F44F-4693-A45B-1C529CA600DD}" type="slidenum">
              <a:rPr lang="en-US" sz="1100"/>
              <a:pPr/>
              <a:t>29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74875432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109EC226-2551-40EB-91B8-190213167F46}" type="slidenum">
              <a:rPr lang="en-US" sz="1100"/>
              <a:pPr/>
              <a:t>30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4738506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CD51B54-5D75-4CB0-896B-B8160D1F1BBF}" type="slidenum">
              <a:rPr lang="en-US" sz="1100"/>
              <a:pPr/>
              <a:t>31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80386484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349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634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EA84CC58-F71F-4375-8543-0D3349CE3593}" type="slidenum">
              <a:rPr lang="en-US" sz="1100"/>
              <a:pPr/>
              <a:t>32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4028343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C5EAE72F-FA56-42FD-8C05-F6F24318569F}" type="slidenum">
              <a:rPr lang="en-US" sz="1100"/>
              <a:pPr/>
              <a:t>33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63858690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553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655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BC218E21-3036-4CAD-9888-DD0B90A8A7C2}" type="slidenum">
              <a:rPr lang="en-US" sz="1100"/>
              <a:pPr/>
              <a:t>34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50285822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05EBCCDF-FE78-4A9E-8044-DF50B3427BB1}" type="slidenum">
              <a:rPr lang="en-US" sz="1100"/>
              <a:pPr/>
              <a:t>35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260553210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758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675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2F0C0A11-1FB2-4EF7-8A91-81A0DDD08F89}" type="slidenum">
              <a:rPr lang="en-US" sz="1100"/>
              <a:pPr/>
              <a:t>36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73297876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AE15EDD2-1899-4CF5-862C-61D5FE740ECD}" type="slidenum">
              <a:rPr lang="en-US" sz="1100"/>
              <a:pPr/>
              <a:t>37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81250804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F538E5BC-4EFA-4B75-9C6D-9438132E0E52}" type="slidenum">
              <a:rPr lang="en-US" sz="1100"/>
              <a:pPr/>
              <a:t>38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357253797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defTabSz="920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defTabSz="92075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fld id="{66CD2E57-8955-4E9F-8140-036A4C8234C1}" type="slidenum">
              <a:rPr lang="en-US" sz="1100"/>
              <a:pPr/>
              <a:t>39</a:t>
            </a:fld>
            <a:endParaRPr lang="en-US" sz="1100"/>
          </a:p>
        </p:txBody>
      </p:sp>
    </p:spTree>
    <p:extLst>
      <p:ext uri="{BB962C8B-B14F-4D97-AF65-F5344CB8AC3E}">
        <p14:creationId xmlns:p14="http://schemas.microsoft.com/office/powerpoint/2010/main" val="42136950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28020" y="1769541"/>
            <a:ext cx="7080026" cy="1828801"/>
          </a:xfr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28020" y="3598339"/>
            <a:ext cx="7080026" cy="1049867"/>
          </a:xfrm>
        </p:spPr>
        <p:txBody>
          <a:bodyPr anchor="t"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38723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55837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71551" y="1761068"/>
            <a:ext cx="7192913" cy="1828813"/>
          </a:xfrm>
        </p:spPr>
        <p:txBody>
          <a:bodyPr anchor="b"/>
          <a:lstStyle>
            <a:lvl1pPr algn="ctr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1551" y="3589879"/>
            <a:ext cx="7192913" cy="1507054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4563095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347" y="1732449"/>
            <a:ext cx="3795373" cy="4058750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52169" y="1732450"/>
            <a:ext cx="3798499" cy="4058751"/>
          </a:xfrm>
        </p:spPr>
        <p:txBody>
          <a:bodyPr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4150867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345" y="1770323"/>
            <a:ext cx="3787423" cy="4112953"/>
          </a:xfrm>
          <a:prstGeom prst="rect">
            <a:avLst/>
          </a:prstGeom>
        </p:spPr>
      </p:pic>
      <p:pic>
        <p:nvPicPr>
          <p:cNvPr id="14" name="Picture 13" descr="Slate-V2-SD-comp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3245" y="1770323"/>
            <a:ext cx="3787423" cy="411295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4404" y="1835254"/>
            <a:ext cx="3657258" cy="54488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54404" y="2380138"/>
            <a:ext cx="365725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1225" y="1835255"/>
            <a:ext cx="3671498" cy="544883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1225" y="2380138"/>
            <a:ext cx="3671498" cy="3411063"/>
          </a:xfrm>
        </p:spPr>
        <p:txBody>
          <a:bodyPr anchor="t"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14435712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6379915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3028506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600"/>
            <a:ext cx="2780167" cy="1821918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41725" y="609600"/>
            <a:ext cx="4808943" cy="5181600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1518"/>
            <a:ext cx="2780167" cy="3359681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6048882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Slate-V2-SD-vert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4987" y="609923"/>
            <a:ext cx="3428146" cy="520547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7" y="609923"/>
            <a:ext cx="3924676" cy="1829338"/>
          </a:xfrm>
        </p:spPr>
        <p:txBody>
          <a:bodyPr anchor="b">
            <a:noAutofit/>
          </a:bodyPr>
          <a:lstStyle>
            <a:lvl1pPr algn="ctr"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976728" y="743989"/>
            <a:ext cx="3165375" cy="4912822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7" y="2439261"/>
            <a:ext cx="3924676" cy="3376134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408635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Slate-V2-SD-pano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3995" y="540085"/>
            <a:ext cx="7656010" cy="383437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54" y="4565255"/>
            <a:ext cx="7766495" cy="543472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26217" y="695010"/>
            <a:ext cx="7285600" cy="3525671"/>
          </a:xfr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5108728"/>
            <a:ext cx="7765322" cy="682472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211732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608437"/>
            <a:ext cx="7765322" cy="353434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295180"/>
            <a:ext cx="7765322" cy="150182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329341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3"/>
            <a:ext cx="6564224" cy="532749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4304353"/>
            <a:ext cx="7765322" cy="1489496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627459" y="873912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828359" y="2933245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10080645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2126943"/>
            <a:ext cx="7765322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9" y="4650556"/>
            <a:ext cx="776414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511970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46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4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5033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76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4929" y="1885950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4929" y="2571750"/>
            <a:ext cx="2475738" cy="3219450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00918402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239" y="1826045"/>
            <a:ext cx="2529046" cy="1833558"/>
          </a:xfrm>
          <a:prstGeom prst="rect">
            <a:avLst/>
          </a:prstGeom>
        </p:spPr>
      </p:pic>
      <p:pic>
        <p:nvPicPr>
          <p:cNvPr id="28" name="Picture 27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3813" y="1826045"/>
            <a:ext cx="2529046" cy="1833558"/>
          </a:xfrm>
          <a:prstGeom prst="rect">
            <a:avLst/>
          </a:prstGeom>
        </p:spPr>
      </p:pic>
      <p:pic>
        <p:nvPicPr>
          <p:cNvPr id="29" name="Picture 28" descr="Slate-V2-SD-3colPhotoInse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715" y="1826045"/>
            <a:ext cx="2529046" cy="1833558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46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763577" y="1938918"/>
            <a:ext cx="2319276" cy="160295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46" y="4480369"/>
            <a:ext cx="2475738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91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409307" y="1939094"/>
            <a:ext cx="2319276" cy="160816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75" y="4480368"/>
            <a:ext cx="2476753" cy="1310833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5023" y="3904106"/>
            <a:ext cx="2475738" cy="5762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6056774" y="1934432"/>
            <a:ext cx="2319276" cy="1607294"/>
          </a:xfrm>
          <a:prstGeom prst="roundRect">
            <a:avLst>
              <a:gd name="adj" fmla="val 1858"/>
            </a:avLst>
          </a:prstGeom>
          <a:effectLst>
            <a:outerShdw blurRad="38100" dist="25400" dir="4440000">
              <a:srgbClr val="000000">
                <a:alpha val="36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4929" y="4480366"/>
            <a:ext cx="2475738" cy="131083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827520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05278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37302" y="609600"/>
            <a:ext cx="1713365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347" y="609600"/>
            <a:ext cx="5937654" cy="5181601"/>
          </a:xfrm>
        </p:spPr>
        <p:txBody>
          <a:bodyPr vert="eaVert" anchor="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6397682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46" y="609600"/>
            <a:ext cx="7765322" cy="970450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46" y="1732450"/>
            <a:ext cx="7765322" cy="4058751"/>
          </a:xfrm>
          <a:prstGeom prst="rect">
            <a:avLst/>
          </a:prstGeom>
          <a:effectLst>
            <a:outerShdw blurRad="25400" dir="17880000">
              <a:srgbClr val="000000">
                <a:alpha val="46000"/>
              </a:srgbClr>
            </a:outerShdw>
          </a:effectLst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2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B61BEF0D-F0BB-DE4B-95CE-6DB70DBA9567}" type="datetimeFigureOut">
              <a:rPr lang="en-US" smtClean="0"/>
              <a:pPr/>
              <a:t>8/30/2026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47" y="5883276"/>
            <a:ext cx="500464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6515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lumMod val="95000"/>
                  </a:schemeClr>
                </a:solidFill>
                <a:effectLst>
                  <a:outerShdw blurRad="50800" dist="38100" dir="2700000" algn="tl" rotWithShape="0">
                    <a:schemeClr val="bg1">
                      <a:alpha val="43000"/>
                    </a:schemeClr>
                  </a:outerShdw>
                </a:effectLst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36878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4" r:id="rId1"/>
    <p:sldLayoutId id="2147483725" r:id="rId2"/>
    <p:sldLayoutId id="2147483726" r:id="rId3"/>
    <p:sldLayoutId id="2147483727" r:id="rId4"/>
    <p:sldLayoutId id="2147483728" r:id="rId5"/>
    <p:sldLayoutId id="2147483729" r:id="rId6"/>
    <p:sldLayoutId id="2147483730" r:id="rId7"/>
    <p:sldLayoutId id="2147483731" r:id="rId8"/>
    <p:sldLayoutId id="2147483732" r:id="rId9"/>
    <p:sldLayoutId id="2147483733" r:id="rId10"/>
    <p:sldLayoutId id="2147483734" r:id="rId11"/>
    <p:sldLayoutId id="2147483735" r:id="rId12"/>
    <p:sldLayoutId id="2147483736" r:id="rId13"/>
    <p:sldLayoutId id="2147483737" r:id="rId14"/>
    <p:sldLayoutId id="2147483738" r:id="rId15"/>
    <p:sldLayoutId id="2147483739" r:id="rId16"/>
    <p:sldLayoutId id="2147483740" r:id="rId17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20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1pPr>
      <a:lvl2pPr marL="72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8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2pPr>
      <a:lvl3pPr marL="102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6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3pPr>
      <a:lvl4pPr marL="1386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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4pPr>
      <a:lvl5pPr marL="1674000" indent="-2160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5pPr>
      <a:lvl6pPr marL="20146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6pPr>
      <a:lvl7pPr marL="24018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7pPr>
      <a:lvl8pPr marL="2789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8pPr>
      <a:lvl9pPr marL="3106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SzPct val="70000"/>
        <a:buFont typeface="Wingdings 2" charset="2"/>
        <a:buChar char=""/>
        <a:defRPr sz="1400" kern="1200">
          <a:ln>
            <a:solidFill>
              <a:schemeClr val="bg1">
                <a:lumMod val="75000"/>
                <a:lumOff val="25000"/>
                <a:alpha val="10000"/>
              </a:schemeClr>
            </a:solidFill>
          </a:ln>
          <a:solidFill>
            <a:schemeClr val="tx2"/>
          </a:solidFill>
          <a:effectLst>
            <a:outerShdw blurRad="9525" dist="25400" dir="14640000" algn="tl" rotWithShape="0">
              <a:schemeClr val="bg1">
                <a:alpha val="30000"/>
              </a:scheme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UKZ9U1DCHmo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youtube.com/watch?v=jufT189dtRw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OJrJyDZ2y59ckljkwRuEjMYHBhWK8HxS/view" TargetMode="External"/><Relationship Id="rId2" Type="http://schemas.openxmlformats.org/officeDocument/2006/relationships/hyperlink" Target="https://www.youtube.com/watch?v=jufT189dtRw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drive.google.com/file/d/1SWwy7mtPCvpyXfvWrfmGDsGpjEuBcuv8/view" TargetMode="External"/><Relationship Id="rId2" Type="http://schemas.openxmlformats.org/officeDocument/2006/relationships/hyperlink" Target="https://drive.google.com/file/d/1l_CXdDFX3DOOCnOH9WA3I462e1t7REN4/view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watch?v=favGw3w4nH8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youtube.com/watch?v=YTYQuESBvbU" TargetMode="Externa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data.almosteverything.gov/" TargetMode="External"/><Relationship Id="rId7" Type="http://schemas.openxmlformats.org/officeDocument/2006/relationships/hyperlink" Target="https://datasetsearch.research.google.com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ata.nd.edu/" TargetMode="External"/><Relationship Id="rId5" Type="http://schemas.openxmlformats.org/officeDocument/2006/relationships/hyperlink" Target="https://hub.mph.in.gov/" TargetMode="External"/><Relationship Id="rId4" Type="http://schemas.openxmlformats.org/officeDocument/2006/relationships/hyperlink" Target="http://data.gov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Database-Driven Web-based Information system</a:t>
            </a:r>
            <a:br>
              <a:rPr lang="en-US" dirty="0"/>
            </a:br>
            <a:endParaRPr lang="en-US" dirty="0"/>
          </a:p>
        </p:txBody>
      </p:sp>
      <p:sp>
        <p:nvSpPr>
          <p:cNvPr id="512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Building a database-driven web-based info. system</a:t>
            </a:r>
          </a:p>
          <a:p>
            <a:pPr lvl="1"/>
            <a:r>
              <a:rPr lang="en-US" dirty="0"/>
              <a:t>Team work: 3-4 people</a:t>
            </a:r>
          </a:p>
          <a:p>
            <a:r>
              <a:rPr lang="en-US" dirty="0"/>
              <a:t>Goal:</a:t>
            </a:r>
          </a:p>
          <a:p>
            <a:pPr lvl="1"/>
            <a:r>
              <a:rPr lang="en-US" dirty="0"/>
              <a:t>Identify an application domain that:</a:t>
            </a:r>
          </a:p>
          <a:p>
            <a:pPr lvl="2"/>
            <a:r>
              <a:rPr lang="en-US" dirty="0"/>
              <a:t>Requires a database</a:t>
            </a:r>
          </a:p>
          <a:p>
            <a:pPr lvl="2"/>
            <a:r>
              <a:rPr lang="en-US" dirty="0"/>
              <a:t>Accessible over the web</a:t>
            </a:r>
          </a:p>
          <a:p>
            <a:pPr lvl="1"/>
            <a:r>
              <a:rPr lang="en-US" dirty="0"/>
              <a:t>Design the database</a:t>
            </a:r>
          </a:p>
          <a:p>
            <a:pPr lvl="1"/>
            <a:r>
              <a:rPr lang="en-US" dirty="0"/>
              <a:t>Define application functionalities</a:t>
            </a:r>
          </a:p>
          <a:p>
            <a:pPr lvl="1"/>
            <a:r>
              <a:rPr lang="en-US" dirty="0"/>
              <a:t>Implement</a:t>
            </a:r>
          </a:p>
          <a:p>
            <a:r>
              <a:rPr lang="en-US" dirty="0"/>
              <a:t>Milestone in 4 stages</a:t>
            </a:r>
          </a:p>
          <a:p>
            <a:pPr lvl="1"/>
            <a:r>
              <a:rPr lang="en-US" dirty="0"/>
              <a:t>Due dates on Web site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The most important slide</a:t>
            </a:r>
            <a:endParaRPr lang="en-US" dirty="0"/>
          </a:p>
        </p:txBody>
      </p:sp>
      <p:sp>
        <p:nvSpPr>
          <p:cNvPr id="614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to choose a good project topic?</a:t>
            </a:r>
          </a:p>
          <a:p>
            <a:pPr lvl="1"/>
            <a:r>
              <a:rPr lang="en-US" dirty="0"/>
              <a:t>Your application must be useful</a:t>
            </a:r>
          </a:p>
          <a:p>
            <a:pPr lvl="2"/>
            <a:r>
              <a:rPr lang="en-US" dirty="0"/>
              <a:t>Will there be people using your application?</a:t>
            </a:r>
          </a:p>
          <a:p>
            <a:pPr lvl="2"/>
            <a:r>
              <a:rPr lang="en-US" dirty="0"/>
              <a:t>Why should they use your application?</a:t>
            </a:r>
          </a:p>
          <a:p>
            <a:pPr lvl="1"/>
            <a:r>
              <a:rPr lang="en-US" dirty="0"/>
              <a:t>Your application must be realistic</a:t>
            </a:r>
          </a:p>
          <a:p>
            <a:pPr lvl="2"/>
            <a:r>
              <a:rPr lang="en-US" dirty="0"/>
              <a:t>Your data must be real</a:t>
            </a:r>
          </a:p>
          <a:p>
            <a:pPr lvl="3"/>
            <a:r>
              <a:rPr lang="en-US" dirty="0"/>
              <a:t>Where do you get your data?</a:t>
            </a:r>
          </a:p>
          <a:p>
            <a:pPr lvl="2"/>
            <a:r>
              <a:rPr lang="en-US" dirty="0"/>
              <a:t>Amount of data in database must be reasonable</a:t>
            </a:r>
          </a:p>
          <a:p>
            <a:pPr lvl="1"/>
            <a:r>
              <a:rPr lang="en-US" dirty="0"/>
              <a:t>You should have fun</a:t>
            </a:r>
          </a:p>
          <a:p>
            <a:pPr lvl="1"/>
            <a:r>
              <a:rPr lang="en-US" dirty="0"/>
              <a:t>Find an application you like to do and have fun with it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are some cool projects of the past?</a:t>
            </a: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Cavanaugh Mail System</a:t>
            </a:r>
          </a:p>
          <a:p>
            <a:pPr lvl="1"/>
            <a:r>
              <a:rPr lang="en-US" dirty="0">
                <a:hlinkClick r:id="rId3"/>
              </a:rPr>
              <a:t>https://www.youtube.com/watch?v=UKZ9U1DCHmo</a:t>
            </a:r>
            <a:endParaRPr lang="en-US" dirty="0"/>
          </a:p>
          <a:p>
            <a:r>
              <a:rPr lang="en-US" dirty="0" err="1"/>
              <a:t>GoGolf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https://www.youtube.com/watch?v=jufT189dtRw</a:t>
            </a:r>
            <a:endParaRPr lang="en-US" dirty="0"/>
          </a:p>
          <a:p>
            <a:r>
              <a:rPr lang="en-US" dirty="0"/>
              <a:t>Remember that your application can be the next startup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 other interesting project ideas?</a:t>
            </a:r>
          </a:p>
        </p:txBody>
      </p:sp>
      <p:sp>
        <p:nvSpPr>
          <p:cNvPr id="819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Academic:</a:t>
            </a:r>
          </a:p>
          <a:p>
            <a:pPr lvl="1"/>
            <a:r>
              <a:rPr lang="en-US"/>
              <a:t>Course material search, project partner search , …</a:t>
            </a:r>
          </a:p>
          <a:p>
            <a:r>
              <a:rPr lang="en-US"/>
              <a:t>Entertainment:</a:t>
            </a:r>
          </a:p>
          <a:p>
            <a:pPr lvl="1"/>
            <a:r>
              <a:rPr lang="en-US"/>
              <a:t>Book recommendation, music/playlist sharing, fantasy football analysis, ….</a:t>
            </a:r>
          </a:p>
          <a:p>
            <a:r>
              <a:rPr lang="en-US"/>
              <a:t>Productivity systems:</a:t>
            </a:r>
          </a:p>
          <a:p>
            <a:pPr lvl="1"/>
            <a:r>
              <a:rPr lang="en-US"/>
              <a:t>Task management, human resource management, …</a:t>
            </a:r>
          </a:p>
          <a:p>
            <a:r>
              <a:rPr lang="en-US"/>
              <a:t>Healthcare:</a:t>
            </a:r>
          </a:p>
          <a:p>
            <a:pPr lvl="1"/>
            <a:r>
              <a:rPr lang="en-US"/>
              <a:t>Physician recommendation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 other interesting project ideas?</a:t>
            </a: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Social Media:</a:t>
            </a:r>
          </a:p>
          <a:p>
            <a:pPr lvl="1"/>
            <a:r>
              <a:rPr lang="en-US"/>
              <a:t>DevianArt/Facebook mashup , …</a:t>
            </a:r>
          </a:p>
          <a:p>
            <a:r>
              <a:rPr lang="en-US"/>
              <a:t>Others:</a:t>
            </a:r>
          </a:p>
          <a:p>
            <a:pPr lvl="1"/>
            <a:r>
              <a:rPr lang="en-US"/>
              <a:t>Stocks, weather tracking, ….</a:t>
            </a:r>
          </a:p>
          <a:p>
            <a:endParaRPr lang="en-US"/>
          </a:p>
          <a:p>
            <a:endParaRPr lang="en-US"/>
          </a:p>
          <a:p>
            <a:r>
              <a:rPr lang="en-US"/>
              <a:t>What is your crazy idea?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474AE2-0347-E055-D3F6-CAFE5425C7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53EB8C-9FD5-EC9C-8617-0D821D3B50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Fall 2025 projects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1CBA8E7-6EC4-AE7F-D346-362DCD7C7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346" y="1732450"/>
            <a:ext cx="7765322" cy="4896950"/>
          </a:xfrm>
        </p:spPr>
        <p:txBody>
          <a:bodyPr>
            <a:normAutofit/>
          </a:bodyPr>
          <a:lstStyle/>
          <a:p>
            <a:pPr fontAlgn="t"/>
            <a:r>
              <a:rPr lang="en-US" dirty="0" err="1"/>
              <a:t>ballstreet</a:t>
            </a:r>
            <a:r>
              <a:rPr lang="en-US" dirty="0"/>
              <a:t>  </a:t>
            </a:r>
          </a:p>
          <a:p>
            <a:pPr fontAlgn="t"/>
            <a:r>
              <a:rPr lang="en-US" dirty="0"/>
              <a:t>Bubble</a:t>
            </a:r>
          </a:p>
          <a:p>
            <a:pPr fontAlgn="t"/>
            <a:r>
              <a:rPr lang="en-US" dirty="0"/>
              <a:t>cookout </a:t>
            </a:r>
          </a:p>
          <a:p>
            <a:pPr fontAlgn="t"/>
            <a:r>
              <a:rPr lang="en-US" dirty="0" err="1"/>
              <a:t>footysocial</a:t>
            </a:r>
            <a:r>
              <a:rPr lang="en-US" dirty="0"/>
              <a:t> </a:t>
            </a:r>
          </a:p>
          <a:p>
            <a:pPr fontAlgn="t"/>
            <a:r>
              <a:rPr lang="en-US" dirty="0" err="1"/>
              <a:t>gogolf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https://www.youtube.com/watch?v=jufT189dtRw</a:t>
            </a:r>
            <a:endParaRPr lang="en-US" dirty="0"/>
          </a:p>
          <a:p>
            <a:pPr fontAlgn="t"/>
            <a:r>
              <a:rPr lang="en-US" dirty="0" err="1"/>
              <a:t>opencif</a:t>
            </a:r>
            <a:endParaRPr lang="en-US" dirty="0"/>
          </a:p>
          <a:p>
            <a:pPr fontAlgn="t"/>
            <a:r>
              <a:rPr lang="en-US" dirty="0" err="1"/>
              <a:t>preesh</a:t>
            </a:r>
            <a:r>
              <a:rPr lang="en-US" dirty="0"/>
              <a:t>   </a:t>
            </a:r>
          </a:p>
          <a:p>
            <a:pPr fontAlgn="t"/>
            <a:r>
              <a:rPr lang="en-US" dirty="0" err="1"/>
              <a:t>suitechild</a:t>
            </a:r>
            <a:endParaRPr lang="en-US" dirty="0"/>
          </a:p>
          <a:p>
            <a:pPr fontAlgn="t"/>
            <a:r>
              <a:rPr lang="en-US" dirty="0"/>
              <a:t>Brand </a:t>
            </a:r>
            <a:r>
              <a:rPr lang="en-US" dirty="0">
                <a:hlinkClick r:id="rId3"/>
              </a:rPr>
              <a:t>https://drive.google.com/file/d/1OJrJyDZ2y59ckljkwRuEjMYHBhWK8HxS/view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987984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52AD09-B59C-53A1-83E3-AEF37C58D3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1EFADB-8193-B032-F1C4-6F07488701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Fall 2025 projects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0641DC2-836A-066E-008F-7251991173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346" y="1732450"/>
            <a:ext cx="7765322" cy="4896950"/>
          </a:xfrm>
        </p:spPr>
        <p:txBody>
          <a:bodyPr>
            <a:normAutofit/>
          </a:bodyPr>
          <a:lstStyle/>
          <a:p>
            <a:pPr fontAlgn="t"/>
            <a:r>
              <a:rPr lang="en-US" dirty="0" err="1"/>
              <a:t>Caffiend</a:t>
            </a:r>
            <a:r>
              <a:rPr lang="en-US" dirty="0"/>
              <a:t>: </a:t>
            </a:r>
            <a:r>
              <a:rPr lang="en-US" dirty="0">
                <a:hlinkClick r:id="rId2"/>
              </a:rPr>
              <a:t>https://drive.google.com/file/d/1l_CXdDFX3DOOCnOH9WA3I462e1t7REN4/view</a:t>
            </a:r>
            <a:r>
              <a:rPr lang="en-US" dirty="0"/>
              <a:t> </a:t>
            </a:r>
          </a:p>
          <a:p>
            <a:pPr fontAlgn="t"/>
            <a:r>
              <a:rPr lang="en-US" dirty="0" err="1"/>
              <a:t>flightbowl</a:t>
            </a:r>
            <a:r>
              <a:rPr lang="en-US" dirty="0"/>
              <a:t>  </a:t>
            </a:r>
          </a:p>
          <a:p>
            <a:pPr fontAlgn="t"/>
            <a:r>
              <a:rPr lang="en-US" dirty="0" err="1"/>
              <a:t>fourthngold</a:t>
            </a:r>
            <a:r>
              <a:rPr lang="en-US" dirty="0"/>
              <a:t>  </a:t>
            </a:r>
          </a:p>
          <a:p>
            <a:pPr fontAlgn="t"/>
            <a:r>
              <a:rPr lang="en-US" dirty="0" err="1"/>
              <a:t>irishconnect</a:t>
            </a:r>
            <a:r>
              <a:rPr lang="en-US" dirty="0"/>
              <a:t>  </a:t>
            </a:r>
          </a:p>
          <a:p>
            <a:pPr fontAlgn="t"/>
            <a:r>
              <a:rPr lang="en-US" dirty="0" err="1"/>
              <a:t>pantryscheduler</a:t>
            </a:r>
            <a:r>
              <a:rPr lang="en-US" dirty="0"/>
              <a:t>  </a:t>
            </a:r>
          </a:p>
          <a:p>
            <a:pPr fontAlgn="t"/>
            <a:r>
              <a:rPr lang="en-US" dirty="0" err="1"/>
              <a:t>stushop</a:t>
            </a:r>
            <a:r>
              <a:rPr lang="en-US" dirty="0"/>
              <a:t>  </a:t>
            </a:r>
          </a:p>
          <a:p>
            <a:pPr fontAlgn="t"/>
            <a:r>
              <a:rPr lang="en-US" dirty="0"/>
              <a:t>Tweeds </a:t>
            </a:r>
            <a:r>
              <a:rPr lang="en-US" dirty="0">
                <a:hlinkClick r:id="rId3"/>
              </a:rPr>
              <a:t>https://drive.google.com/file/d/1SWwy7mtPCvpyXfvWrfmGDsGpjEuBcuv8/view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676982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E789F8C-864E-6E18-3CD4-533E41BFAE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6B7C1-22CB-F04E-1F90-522FD13EC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Fall 2024 projects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C10A91A-24F2-4A05-36AA-715C1D66B7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346" y="1732450"/>
            <a:ext cx="7765322" cy="4896950"/>
          </a:xfrm>
        </p:spPr>
        <p:txBody>
          <a:bodyPr>
            <a:normAutofit/>
          </a:bodyPr>
          <a:lstStyle/>
          <a:p>
            <a:pPr fontAlgn="t"/>
            <a:r>
              <a:rPr lang="en-US" dirty="0"/>
              <a:t>Boss</a:t>
            </a:r>
          </a:p>
          <a:p>
            <a:pPr fontAlgn="t"/>
            <a:r>
              <a:rPr lang="en-US" dirty="0" err="1"/>
              <a:t>NDSmashStats</a:t>
            </a:r>
            <a:endParaRPr lang="en-US" dirty="0"/>
          </a:p>
          <a:p>
            <a:pPr fontAlgn="t"/>
            <a:r>
              <a:rPr lang="en-US" dirty="0" err="1"/>
              <a:t>CourseCrafter</a:t>
            </a:r>
            <a:endParaRPr lang="en-US" dirty="0"/>
          </a:p>
          <a:p>
            <a:pPr fontAlgn="t"/>
            <a:r>
              <a:rPr lang="en-US" dirty="0">
                <a:effectLst/>
              </a:rPr>
              <a:t>OWD</a:t>
            </a:r>
          </a:p>
          <a:p>
            <a:pPr fontAlgn="t"/>
            <a:r>
              <a:rPr lang="en-US" dirty="0" err="1"/>
              <a:t>PapasSteezeria</a:t>
            </a:r>
            <a:endParaRPr lang="en-US" dirty="0"/>
          </a:p>
          <a:p>
            <a:pPr fontAlgn="t"/>
            <a:r>
              <a:rPr lang="en-US" dirty="0" err="1"/>
              <a:t>CulinaryChronicles</a:t>
            </a:r>
            <a:endParaRPr lang="en-US" dirty="0"/>
          </a:p>
          <a:p>
            <a:pPr fontAlgn="t"/>
            <a:r>
              <a:rPr lang="en-US" dirty="0" err="1"/>
              <a:t>PantryPal</a:t>
            </a:r>
            <a:endParaRPr lang="en-US" dirty="0"/>
          </a:p>
          <a:p>
            <a:pPr fontAlgn="t"/>
            <a:r>
              <a:rPr lang="en-US" dirty="0"/>
              <a:t>Plnd4u</a:t>
            </a:r>
          </a:p>
          <a:p>
            <a:pPr fontAlgn="t"/>
            <a:r>
              <a:rPr lang="en-US" dirty="0" err="1"/>
              <a:t>CulinaryCanvas</a:t>
            </a:r>
            <a:endParaRPr lang="en-US" dirty="0"/>
          </a:p>
          <a:p>
            <a:pPr fontAlgn="t"/>
            <a:endParaRPr lang="en-US" dirty="0"/>
          </a:p>
          <a:p>
            <a:pPr fontAlgn="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22580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Fall 2024 projects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346" y="1732450"/>
            <a:ext cx="7765322" cy="4896950"/>
          </a:xfrm>
        </p:spPr>
        <p:txBody>
          <a:bodyPr>
            <a:normAutofit/>
          </a:bodyPr>
          <a:lstStyle/>
          <a:p>
            <a:pPr fontAlgn="t"/>
            <a:r>
              <a:rPr lang="en-US" dirty="0" err="1"/>
              <a:t>BuildingBytes</a:t>
            </a:r>
            <a:endParaRPr lang="en-US" dirty="0"/>
          </a:p>
          <a:p>
            <a:pPr fontAlgn="t"/>
            <a:r>
              <a:rPr lang="en-US" dirty="0" err="1"/>
              <a:t>BeatBook</a:t>
            </a:r>
            <a:endParaRPr lang="en-US" dirty="0"/>
          </a:p>
          <a:p>
            <a:pPr fontAlgn="t"/>
            <a:r>
              <a:rPr lang="en-US" dirty="0" err="1"/>
              <a:t>NDGradGate</a:t>
            </a:r>
            <a:endParaRPr lang="en-US" dirty="0"/>
          </a:p>
          <a:p>
            <a:pPr fontAlgn="t"/>
            <a:r>
              <a:rPr lang="en-US" dirty="0" err="1">
                <a:effectLst/>
              </a:rPr>
              <a:t>EcoTrip</a:t>
            </a:r>
            <a:endParaRPr lang="en-US" dirty="0">
              <a:effectLst/>
            </a:endParaRPr>
          </a:p>
          <a:p>
            <a:pPr fontAlgn="t"/>
            <a:r>
              <a:rPr lang="en-US" dirty="0" err="1"/>
              <a:t>StoneSoup</a:t>
            </a:r>
            <a:endParaRPr lang="en-US" dirty="0"/>
          </a:p>
          <a:p>
            <a:pPr fontAlgn="t"/>
            <a:r>
              <a:rPr lang="en-US" dirty="0" err="1"/>
              <a:t>MastermiNDs</a:t>
            </a:r>
            <a:endParaRPr lang="en-US" dirty="0"/>
          </a:p>
          <a:p>
            <a:pPr fontAlgn="t"/>
            <a:r>
              <a:rPr lang="en-US" dirty="0" err="1"/>
              <a:t>NDFood</a:t>
            </a:r>
            <a:endParaRPr lang="en-US" dirty="0"/>
          </a:p>
          <a:p>
            <a:pPr fontAlgn="t"/>
            <a:r>
              <a:rPr lang="en-US" dirty="0" err="1"/>
              <a:t>WeatherWizard</a:t>
            </a:r>
            <a:endParaRPr lang="en-US" dirty="0"/>
          </a:p>
          <a:p>
            <a:pPr fontAlgn="t"/>
            <a:r>
              <a:rPr lang="en-US" dirty="0" err="1"/>
              <a:t>EddyEats</a:t>
            </a:r>
            <a:endParaRPr lang="en-US" dirty="0"/>
          </a:p>
          <a:p>
            <a:pPr fontAlgn="t"/>
            <a:r>
              <a:rPr lang="en-US" dirty="0" err="1"/>
              <a:t>JetStream</a:t>
            </a:r>
            <a:endParaRPr lang="en-US" dirty="0"/>
          </a:p>
          <a:p>
            <a:pPr fontAlgn="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00812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Fall 2024 projects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346" y="1732450"/>
            <a:ext cx="7765322" cy="4896950"/>
          </a:xfrm>
        </p:spPr>
        <p:txBody>
          <a:bodyPr>
            <a:normAutofit/>
          </a:bodyPr>
          <a:lstStyle/>
          <a:p>
            <a:pPr fontAlgn="t"/>
            <a:r>
              <a:rPr lang="en-US" dirty="0"/>
              <a:t>Boss</a:t>
            </a:r>
          </a:p>
          <a:p>
            <a:pPr fontAlgn="t"/>
            <a:r>
              <a:rPr lang="en-US" dirty="0" err="1"/>
              <a:t>NDSmashStats</a:t>
            </a:r>
            <a:endParaRPr lang="en-US" dirty="0"/>
          </a:p>
          <a:p>
            <a:pPr fontAlgn="t"/>
            <a:r>
              <a:rPr lang="en-US" dirty="0" err="1"/>
              <a:t>CourseCrafter</a:t>
            </a:r>
            <a:endParaRPr lang="en-US" dirty="0"/>
          </a:p>
          <a:p>
            <a:pPr fontAlgn="t"/>
            <a:r>
              <a:rPr lang="en-US" dirty="0">
                <a:effectLst/>
              </a:rPr>
              <a:t>OWD</a:t>
            </a:r>
          </a:p>
          <a:p>
            <a:pPr fontAlgn="t"/>
            <a:r>
              <a:rPr lang="en-US" dirty="0" err="1"/>
              <a:t>PapasSteezeria</a:t>
            </a:r>
            <a:endParaRPr lang="en-US" dirty="0"/>
          </a:p>
          <a:p>
            <a:pPr fontAlgn="t"/>
            <a:r>
              <a:rPr lang="en-US" dirty="0" err="1"/>
              <a:t>CulinaryChronicles</a:t>
            </a:r>
            <a:endParaRPr lang="en-US" dirty="0"/>
          </a:p>
          <a:p>
            <a:pPr fontAlgn="t"/>
            <a:r>
              <a:rPr lang="en-US" dirty="0" err="1"/>
              <a:t>PantryPal</a:t>
            </a:r>
            <a:endParaRPr lang="en-US" dirty="0"/>
          </a:p>
          <a:p>
            <a:pPr fontAlgn="t"/>
            <a:r>
              <a:rPr lang="en-US" dirty="0"/>
              <a:t>Plnd4u</a:t>
            </a:r>
          </a:p>
          <a:p>
            <a:pPr fontAlgn="t"/>
            <a:r>
              <a:rPr lang="en-US" dirty="0" err="1"/>
              <a:t>CulinaryCanvas</a:t>
            </a:r>
            <a:endParaRPr lang="en-US" dirty="0"/>
          </a:p>
          <a:p>
            <a:pPr fontAlgn="t"/>
            <a:endParaRPr lang="en-US" dirty="0"/>
          </a:p>
          <a:p>
            <a:pPr fontAlgn="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73894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Fall 2023 projects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346" y="1732450"/>
            <a:ext cx="7765322" cy="4896950"/>
          </a:xfrm>
        </p:spPr>
        <p:txBody>
          <a:bodyPr>
            <a:normAutofit/>
          </a:bodyPr>
          <a:lstStyle/>
          <a:p>
            <a:pPr fontAlgn="t"/>
            <a:r>
              <a:rPr lang="en-US" dirty="0" err="1"/>
              <a:t>StudyBuddy</a:t>
            </a:r>
            <a:endParaRPr lang="en-US" dirty="0"/>
          </a:p>
          <a:p>
            <a:pPr fontAlgn="t"/>
            <a:r>
              <a:rPr lang="en-US" dirty="0"/>
              <a:t>Volo (I Fly)</a:t>
            </a:r>
          </a:p>
          <a:p>
            <a:pPr fontAlgn="t"/>
            <a:r>
              <a:rPr lang="en-US" dirty="0" err="1"/>
              <a:t>HesHelpers</a:t>
            </a:r>
            <a:endParaRPr lang="en-US" dirty="0"/>
          </a:p>
          <a:p>
            <a:pPr fontAlgn="t"/>
            <a:r>
              <a:rPr lang="en-US" dirty="0">
                <a:effectLst/>
              </a:rPr>
              <a:t>Weird Algorithm</a:t>
            </a:r>
          </a:p>
          <a:p>
            <a:pPr fontAlgn="t"/>
            <a:r>
              <a:rPr lang="en-US" dirty="0"/>
              <a:t>SQL Squad</a:t>
            </a:r>
          </a:p>
          <a:p>
            <a:pPr fontAlgn="t"/>
            <a:r>
              <a:rPr lang="en-US" dirty="0" err="1"/>
              <a:t>Spanky’s</a:t>
            </a:r>
            <a:endParaRPr lang="en-US" dirty="0"/>
          </a:p>
          <a:p>
            <a:pPr fontAlgn="t"/>
            <a:r>
              <a:rPr lang="en-US" dirty="0" err="1"/>
              <a:t>UBalance</a:t>
            </a:r>
            <a:endParaRPr lang="en-US" dirty="0"/>
          </a:p>
          <a:p>
            <a:pPr fontAlgn="t"/>
            <a:r>
              <a:rPr lang="en-US" dirty="0"/>
              <a:t>Audio Odyssey</a:t>
            </a:r>
          </a:p>
          <a:p>
            <a:pPr fontAlgn="t"/>
            <a:r>
              <a:rPr lang="en-US" dirty="0" err="1"/>
              <a:t>BetsButStocks</a:t>
            </a:r>
            <a:endParaRPr lang="en-US" dirty="0"/>
          </a:p>
          <a:p>
            <a:pPr fontAlgn="t"/>
            <a:r>
              <a:rPr lang="en-US" dirty="0"/>
              <a:t>IMND</a:t>
            </a:r>
          </a:p>
          <a:p>
            <a:pPr fontAlgn="t"/>
            <a:r>
              <a:rPr lang="en-US" dirty="0" err="1"/>
              <a:t>DatabaseD</a:t>
            </a:r>
            <a:endParaRPr lang="en-US" dirty="0"/>
          </a:p>
          <a:p>
            <a:pPr fontAlgn="t"/>
            <a:endParaRPr lang="en-US" dirty="0"/>
          </a:p>
          <a:p>
            <a:pPr fontAlgn="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98097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Fall 2024 projects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346" y="1732450"/>
            <a:ext cx="7765322" cy="4896950"/>
          </a:xfrm>
        </p:spPr>
        <p:txBody>
          <a:bodyPr>
            <a:normAutofit fontScale="92500" lnSpcReduction="10000"/>
          </a:bodyPr>
          <a:lstStyle/>
          <a:p>
            <a:pPr fontAlgn="t"/>
            <a:r>
              <a:rPr lang="en-US" dirty="0" err="1"/>
              <a:t>BoutsMart</a:t>
            </a:r>
            <a:endParaRPr lang="en-US" dirty="0"/>
          </a:p>
          <a:p>
            <a:pPr fontAlgn="t"/>
            <a:r>
              <a:rPr lang="en-US" dirty="0" err="1"/>
              <a:t>MUSaIC</a:t>
            </a:r>
            <a:endParaRPr lang="en-US" dirty="0"/>
          </a:p>
          <a:p>
            <a:pPr fontAlgn="t"/>
            <a:r>
              <a:rPr lang="en-US" dirty="0" err="1"/>
              <a:t>Grillemasters</a:t>
            </a:r>
            <a:endParaRPr lang="en-US" dirty="0"/>
          </a:p>
          <a:p>
            <a:pPr fontAlgn="t"/>
            <a:r>
              <a:rPr lang="en-US" dirty="0" err="1">
                <a:effectLst/>
              </a:rPr>
              <a:t>NDEats</a:t>
            </a:r>
            <a:endParaRPr lang="en-US" dirty="0">
              <a:effectLst/>
            </a:endParaRPr>
          </a:p>
          <a:p>
            <a:pPr fontAlgn="t"/>
            <a:r>
              <a:rPr lang="en-US" dirty="0"/>
              <a:t>Beverage Buddy</a:t>
            </a:r>
          </a:p>
          <a:p>
            <a:pPr fontAlgn="t"/>
            <a:r>
              <a:rPr lang="en-US" dirty="0"/>
              <a:t>Cultivate</a:t>
            </a:r>
          </a:p>
          <a:p>
            <a:pPr fontAlgn="t"/>
            <a:r>
              <a:rPr lang="en-US" dirty="0" err="1"/>
              <a:t>ZeeFood</a:t>
            </a:r>
            <a:endParaRPr lang="en-US" dirty="0"/>
          </a:p>
          <a:p>
            <a:pPr fontAlgn="t"/>
            <a:r>
              <a:rPr lang="en-US" dirty="0" err="1"/>
              <a:t>ScreenKings</a:t>
            </a:r>
            <a:endParaRPr lang="en-US" dirty="0"/>
          </a:p>
          <a:p>
            <a:pPr fontAlgn="t"/>
            <a:r>
              <a:rPr lang="en-US" dirty="0">
                <a:effectLst/>
              </a:rPr>
              <a:t>La </a:t>
            </a:r>
            <a:r>
              <a:rPr lang="en-US" dirty="0" err="1">
                <a:effectLst/>
              </a:rPr>
              <a:t>Musica</a:t>
            </a:r>
            <a:endParaRPr lang="en-US" dirty="0"/>
          </a:p>
          <a:p>
            <a:pPr fontAlgn="t"/>
            <a:r>
              <a:rPr lang="en-US" dirty="0" err="1"/>
              <a:t>bacND</a:t>
            </a:r>
            <a:endParaRPr lang="en-US" dirty="0"/>
          </a:p>
          <a:p>
            <a:pPr fontAlgn="t"/>
            <a:r>
              <a:rPr lang="en-US" dirty="0" err="1"/>
              <a:t>TravelFrieND</a:t>
            </a:r>
            <a:endParaRPr lang="en-US" dirty="0"/>
          </a:p>
          <a:p>
            <a:pPr fontAlgn="t"/>
            <a:r>
              <a:rPr lang="en-US" dirty="0"/>
              <a:t>SNATA</a:t>
            </a:r>
          </a:p>
          <a:p>
            <a:pPr fontAlgn="t"/>
            <a:endParaRPr lang="en-US" dirty="0"/>
          </a:p>
          <a:p>
            <a:pPr fontAlgn="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22343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Fall 2022 projects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346" y="1732450"/>
            <a:ext cx="7765322" cy="4896950"/>
          </a:xfrm>
        </p:spPr>
        <p:txBody>
          <a:bodyPr>
            <a:normAutofit/>
          </a:bodyPr>
          <a:lstStyle/>
          <a:p>
            <a:pPr fontAlgn="t"/>
            <a:r>
              <a:rPr lang="en-US" dirty="0"/>
              <a:t>Whish List</a:t>
            </a:r>
          </a:p>
          <a:p>
            <a:pPr fontAlgn="t"/>
            <a:r>
              <a:rPr lang="en-US" dirty="0"/>
              <a:t>Rational (Food Cart)</a:t>
            </a:r>
          </a:p>
          <a:p>
            <a:pPr fontAlgn="t"/>
            <a:r>
              <a:rPr lang="en-US" dirty="0"/>
              <a:t>Multimember DJ</a:t>
            </a:r>
          </a:p>
          <a:p>
            <a:pPr fontAlgn="t"/>
            <a:r>
              <a:rPr lang="en-US" dirty="0" err="1">
                <a:effectLst/>
              </a:rPr>
              <a:t>Grocerize</a:t>
            </a:r>
            <a:endParaRPr lang="en-US" dirty="0">
              <a:effectLst/>
            </a:endParaRPr>
          </a:p>
          <a:p>
            <a:pPr fontAlgn="t"/>
            <a:r>
              <a:rPr lang="en-US" dirty="0" err="1"/>
              <a:t>GameOn</a:t>
            </a:r>
            <a:r>
              <a:rPr lang="en-US" dirty="0"/>
              <a:t> (Intramural Sports)</a:t>
            </a:r>
          </a:p>
          <a:p>
            <a:pPr fontAlgn="t"/>
            <a:r>
              <a:rPr lang="en-US" dirty="0"/>
              <a:t>Music++</a:t>
            </a:r>
          </a:p>
          <a:p>
            <a:pPr fontAlgn="t"/>
            <a:r>
              <a:rPr lang="en-US" dirty="0" err="1"/>
              <a:t>ScareBnB</a:t>
            </a:r>
            <a:endParaRPr lang="en-US" dirty="0"/>
          </a:p>
          <a:p>
            <a:pPr fontAlgn="t"/>
            <a:r>
              <a:rPr lang="en-US" dirty="0" err="1"/>
              <a:t>PawPatrol</a:t>
            </a:r>
            <a:endParaRPr lang="en-US" dirty="0"/>
          </a:p>
          <a:p>
            <a:pPr fontAlgn="t"/>
            <a:r>
              <a:rPr lang="en-US" dirty="0" err="1"/>
              <a:t>BarteNDr</a:t>
            </a:r>
            <a:endParaRPr lang="en-US" dirty="0"/>
          </a:p>
          <a:p>
            <a:pPr fontAlgn="t"/>
            <a:r>
              <a:rPr lang="en-US" dirty="0" err="1"/>
              <a:t>BetterSports</a:t>
            </a:r>
            <a:endParaRPr lang="en-US" dirty="0"/>
          </a:p>
          <a:p>
            <a:pPr fontAlgn="t"/>
            <a:r>
              <a:rPr lang="en-US" dirty="0"/>
              <a:t>ND Football Analytics</a:t>
            </a:r>
          </a:p>
          <a:p>
            <a:pPr fontAlgn="t"/>
            <a:endParaRPr lang="en-US" dirty="0"/>
          </a:p>
          <a:p>
            <a:pPr fontAlgn="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549429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Fall 2022 projects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685346" y="1732450"/>
            <a:ext cx="7765322" cy="4896950"/>
          </a:xfrm>
        </p:spPr>
        <p:txBody>
          <a:bodyPr>
            <a:normAutofit/>
          </a:bodyPr>
          <a:lstStyle/>
          <a:p>
            <a:pPr fontAlgn="t"/>
            <a:r>
              <a:rPr lang="en-US" dirty="0" err="1"/>
              <a:t>TreNDy</a:t>
            </a:r>
            <a:endParaRPr lang="en-US" dirty="0"/>
          </a:p>
          <a:p>
            <a:pPr fontAlgn="t"/>
            <a:r>
              <a:rPr lang="en-US" dirty="0"/>
              <a:t>Pollution Detector</a:t>
            </a:r>
          </a:p>
          <a:p>
            <a:pPr fontAlgn="t"/>
            <a:r>
              <a:rPr lang="en-US" dirty="0"/>
              <a:t>Social Media Political Aggregator</a:t>
            </a:r>
          </a:p>
          <a:p>
            <a:pPr fontAlgn="t"/>
            <a:r>
              <a:rPr lang="en-US" dirty="0">
                <a:effectLst/>
              </a:rPr>
              <a:t>Microbe Enrichment DB</a:t>
            </a:r>
          </a:p>
          <a:p>
            <a:pPr fontAlgn="t"/>
            <a:r>
              <a:rPr lang="en-US" dirty="0"/>
              <a:t>F00dies</a:t>
            </a:r>
          </a:p>
          <a:p>
            <a:pPr fontAlgn="t"/>
            <a:r>
              <a:rPr lang="en-US" dirty="0" err="1"/>
              <a:t>PathToTheParks</a:t>
            </a:r>
            <a:endParaRPr lang="en-US" dirty="0"/>
          </a:p>
          <a:p>
            <a:pPr fontAlgn="t"/>
            <a:r>
              <a:rPr lang="en-US" dirty="0" err="1"/>
              <a:t>CaffControl</a:t>
            </a:r>
            <a:endParaRPr lang="en-US" dirty="0"/>
          </a:p>
          <a:p>
            <a:pPr fontAlgn="t"/>
            <a:r>
              <a:rPr lang="en-US" dirty="0" err="1"/>
              <a:t>DanceDateFinder</a:t>
            </a:r>
            <a:endParaRPr lang="en-US" dirty="0"/>
          </a:p>
          <a:p>
            <a:pPr fontAlgn="t"/>
            <a:r>
              <a:rPr lang="en-US" dirty="0" err="1">
                <a:effectLst/>
              </a:rPr>
              <a:t>SiggyZa</a:t>
            </a:r>
            <a:r>
              <a:rPr lang="en-US" dirty="0">
                <a:effectLst/>
              </a:rPr>
              <a:t> (Siegfried Piazza Ordering)</a:t>
            </a:r>
            <a:endParaRPr lang="en-US" dirty="0"/>
          </a:p>
          <a:p>
            <a:pPr fontAlgn="t"/>
            <a:r>
              <a:rPr lang="en-US" dirty="0" err="1"/>
              <a:t>DonationDiscovery</a:t>
            </a:r>
            <a:endParaRPr lang="en-US" dirty="0"/>
          </a:p>
          <a:p>
            <a:pPr fontAlgn="t"/>
            <a:r>
              <a:rPr lang="en-US" dirty="0" err="1"/>
              <a:t>StoryLine</a:t>
            </a:r>
            <a:endParaRPr lang="en-US" dirty="0"/>
          </a:p>
          <a:p>
            <a:pPr fontAlgn="t"/>
            <a:endParaRPr lang="en-US" dirty="0"/>
          </a:p>
          <a:p>
            <a:pPr fontAlgn="t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319971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Our expectation for projects: </a:t>
            </a:r>
            <a:br>
              <a:rPr lang="en-US" dirty="0"/>
            </a:br>
            <a:r>
              <a:rPr lang="en-US" dirty="0"/>
              <a:t>STAGES</a:t>
            </a:r>
          </a:p>
        </p:txBody>
      </p:sp>
      <p:sp>
        <p:nvSpPr>
          <p:cNvPr id="1024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Every stage must be approved to get a passing grade</a:t>
            </a:r>
          </a:p>
          <a:p>
            <a:pPr lvl="1"/>
            <a:r>
              <a:rPr lang="en-US" dirty="0"/>
              <a:t>Stage 0: Group formation</a:t>
            </a:r>
          </a:p>
          <a:p>
            <a:pPr lvl="1"/>
            <a:r>
              <a:rPr lang="en-US" dirty="0"/>
              <a:t>Stage 1: Functional </a:t>
            </a:r>
            <a:r>
              <a:rPr lang="en-US" dirty="0" err="1"/>
              <a:t>Desc</a:t>
            </a:r>
            <a:r>
              <a:rPr lang="en-US" dirty="0"/>
              <a:t> / ER design </a:t>
            </a:r>
          </a:p>
          <a:p>
            <a:pPr lvl="1"/>
            <a:r>
              <a:rPr lang="en-US" dirty="0"/>
              <a:t>Stage 2: Development Plan/Development environment</a:t>
            </a:r>
          </a:p>
          <a:p>
            <a:pPr lvl="1"/>
            <a:r>
              <a:rPr lang="en-US" dirty="0"/>
              <a:t>Stage 3: Initial Demo </a:t>
            </a:r>
          </a:p>
          <a:p>
            <a:pPr lvl="1"/>
            <a:r>
              <a:rPr lang="en-US" dirty="0"/>
              <a:t>Stage 4: Final Demo and Report – Dec 17ish, 2026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Our expectation for projects: GRADING</a:t>
            </a:r>
          </a:p>
        </p:txBody>
      </p:sp>
      <p:sp>
        <p:nvSpPr>
          <p:cNvPr id="11268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Stage 1: Functional Description and ER design – 2%</a:t>
            </a:r>
          </a:p>
          <a:p>
            <a:r>
              <a:rPr lang="en-US" dirty="0"/>
              <a:t>Stage 2: Setup Development Environment – 3%</a:t>
            </a:r>
          </a:p>
          <a:p>
            <a:r>
              <a:rPr lang="en-US" dirty="0"/>
              <a:t>Stage 3: Initial Demo – 15%</a:t>
            </a:r>
          </a:p>
          <a:p>
            <a:pPr lvl="1"/>
            <a:r>
              <a:rPr lang="en-US" dirty="0"/>
              <a:t>Data:: Have real data</a:t>
            </a:r>
          </a:p>
          <a:p>
            <a:pPr lvl="1"/>
            <a:r>
              <a:rPr lang="en-US" dirty="0"/>
              <a:t>Insertion:: Be able to insert record to DB</a:t>
            </a:r>
          </a:p>
          <a:p>
            <a:pPr lvl="1"/>
            <a:r>
              <a:rPr lang="en-US" dirty="0"/>
              <a:t>Update:: Be able to update record in the DB</a:t>
            </a:r>
          </a:p>
          <a:p>
            <a:pPr lvl="1"/>
            <a:r>
              <a:rPr lang="en-US" dirty="0"/>
              <a:t>Deletion:: Be able to delete record from DB</a:t>
            </a:r>
          </a:p>
          <a:p>
            <a:pPr lvl="1"/>
            <a:r>
              <a:rPr lang="en-US" dirty="0"/>
              <a:t>Search:: Be able to query DB and print the result</a:t>
            </a:r>
          </a:p>
          <a:p>
            <a:pPr lvl="1"/>
            <a:r>
              <a:rPr lang="en-US" dirty="0"/>
              <a:t>Plan:: Detailed plan for the rest of the project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Our expectation for projects: GRADING</a:t>
            </a:r>
            <a:br>
              <a:rPr lang="en-US" dirty="0"/>
            </a:br>
            <a:endParaRPr lang="en-US" dirty="0"/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Stage 4: (80%)</a:t>
            </a:r>
          </a:p>
          <a:p>
            <a:pPr lvl="1"/>
            <a:r>
              <a:rPr lang="en-US" dirty="0"/>
              <a:t>Final Demo =&gt; 65%</a:t>
            </a:r>
          </a:p>
          <a:p>
            <a:pPr lvl="2"/>
            <a:r>
              <a:rPr lang="en-US" dirty="0"/>
              <a:t>Everything should be working</a:t>
            </a:r>
          </a:p>
          <a:p>
            <a:pPr lvl="1"/>
            <a:r>
              <a:rPr lang="en-US" dirty="0"/>
              <a:t>Final Report =&gt; 5%</a:t>
            </a:r>
          </a:p>
          <a:p>
            <a:pPr lvl="2"/>
            <a:r>
              <a:rPr lang="en-US" dirty="0"/>
              <a:t>Review on the details of the implementation process</a:t>
            </a:r>
          </a:p>
          <a:p>
            <a:pPr lvl="2"/>
            <a:r>
              <a:rPr lang="en-US" dirty="0"/>
              <a:t>Review on Challenges</a:t>
            </a:r>
          </a:p>
          <a:p>
            <a:pPr lvl="2"/>
            <a:r>
              <a:rPr lang="en-US" dirty="0"/>
              <a:t>Any deviation from plan and the reason</a:t>
            </a:r>
          </a:p>
          <a:p>
            <a:pPr lvl="1"/>
            <a:r>
              <a:rPr lang="en-US" dirty="0"/>
              <a:t>Demo =&gt; 10%</a:t>
            </a:r>
          </a:p>
          <a:p>
            <a:pPr lvl="2"/>
            <a:r>
              <a:rPr lang="en-US" dirty="0"/>
              <a:t>2 minute </a:t>
            </a:r>
            <a:r>
              <a:rPr lang="en-US" dirty="0" err="1"/>
              <a:t>Youtube</a:t>
            </a:r>
            <a:r>
              <a:rPr lang="en-US" dirty="0"/>
              <a:t> video </a:t>
            </a:r>
          </a:p>
          <a:p>
            <a:pPr lvl="3"/>
            <a:endParaRPr lang="en-US" dirty="0"/>
          </a:p>
          <a:p>
            <a:r>
              <a:rPr lang="en-US" dirty="0"/>
              <a:t>You need to have a complete working system to get passing grade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Some other cool projects in the past?</a:t>
            </a:r>
          </a:p>
        </p:txBody>
      </p:sp>
      <p:sp>
        <p:nvSpPr>
          <p:cNvPr id="307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Inventory Bank</a:t>
            </a:r>
          </a:p>
          <a:p>
            <a:pPr lvl="1"/>
            <a:r>
              <a:rPr lang="en-US" dirty="0">
                <a:hlinkClick r:id="rId3"/>
              </a:rPr>
              <a:t>http://www.youtube.com/watch?v=favGw3w4nH8</a:t>
            </a:r>
            <a:r>
              <a:rPr lang="en-US" dirty="0"/>
              <a:t> </a:t>
            </a:r>
          </a:p>
          <a:p>
            <a:r>
              <a:rPr lang="en-US" dirty="0"/>
              <a:t>Eds Eatery</a:t>
            </a:r>
          </a:p>
          <a:p>
            <a:r>
              <a:rPr lang="en-US" dirty="0" err="1"/>
              <a:t>Pokedex</a:t>
            </a:r>
            <a:r>
              <a:rPr lang="en-US" dirty="0"/>
              <a:t> 2.0</a:t>
            </a:r>
          </a:p>
          <a:p>
            <a:pPr lvl="1"/>
            <a:r>
              <a:rPr lang="en-US" dirty="0">
                <a:hlinkClick r:id="rId4"/>
              </a:rPr>
              <a:t>http://www.youtube.com/watch?v=YTYQuESBvbU</a:t>
            </a:r>
            <a:r>
              <a:rPr lang="en-US" dirty="0"/>
              <a:t> </a:t>
            </a:r>
          </a:p>
          <a:p>
            <a:endParaRPr lang="en-US" dirty="0"/>
          </a:p>
          <a:p>
            <a:r>
              <a:rPr lang="en-US" dirty="0"/>
              <a:t>Remember: This is your chance to work on your dream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requirements:</a:t>
            </a:r>
          </a:p>
        </p:txBody>
      </p:sp>
      <p:sp>
        <p:nvSpPr>
          <p:cNvPr id="1434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4 Basic functions:</a:t>
            </a:r>
          </a:p>
          <a:p>
            <a:pPr lvl="1"/>
            <a:r>
              <a:rPr lang="en-US" dirty="0"/>
              <a:t>Insert records to the database</a:t>
            </a:r>
          </a:p>
          <a:p>
            <a:pPr lvl="1"/>
            <a:r>
              <a:rPr lang="en-US" dirty="0"/>
              <a:t>Search the database and print returned results</a:t>
            </a:r>
          </a:p>
          <a:p>
            <a:pPr lvl="2"/>
            <a:r>
              <a:rPr lang="en-US" dirty="0"/>
              <a:t>Must demo several interesting queries</a:t>
            </a:r>
          </a:p>
          <a:p>
            <a:pPr lvl="2"/>
            <a:r>
              <a:rPr lang="en-US" dirty="0"/>
              <a:t>At least one query must involve join of multiple tables</a:t>
            </a:r>
          </a:p>
          <a:p>
            <a:pPr lvl="2"/>
            <a:r>
              <a:rPr lang="en-US" dirty="0"/>
              <a:t>Must have real data in the system</a:t>
            </a:r>
          </a:p>
          <a:p>
            <a:pPr lvl="1"/>
            <a:r>
              <a:rPr lang="en-US" dirty="0"/>
              <a:t>Show how to update records</a:t>
            </a:r>
          </a:p>
          <a:p>
            <a:pPr lvl="1"/>
            <a:r>
              <a:rPr lang="en-US" dirty="0"/>
              <a:t>Show how to delete records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Data requirements</a:t>
            </a:r>
          </a:p>
        </p:txBody>
      </p:sp>
      <p:sp>
        <p:nvSpPr>
          <p:cNvPr id="15364" name="Content Placeholder 2"/>
          <p:cNvSpPr>
            <a:spLocks noGrp="1"/>
          </p:cNvSpPr>
          <p:nvPr>
            <p:ph idx="1"/>
          </p:nvPr>
        </p:nvSpPr>
        <p:spPr>
          <a:xfrm>
            <a:off x="685346" y="1732450"/>
            <a:ext cx="7765322" cy="4896950"/>
          </a:xfrm>
        </p:spPr>
        <p:txBody>
          <a:bodyPr>
            <a:normAutofit/>
          </a:bodyPr>
          <a:lstStyle/>
          <a:p>
            <a:r>
              <a:rPr lang="en-US" dirty="0"/>
              <a:t>Get data from some source</a:t>
            </a:r>
          </a:p>
          <a:p>
            <a:r>
              <a:rPr lang="en-US" b="1" dirty="0"/>
              <a:t>Do not attempt to gather data on your own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>
                <a:hlinkClick r:id="rId3"/>
              </a:rPr>
              <a:t>http://data.almosteverything.gov</a:t>
            </a:r>
            <a:endParaRPr lang="en-US" dirty="0"/>
          </a:p>
          <a:p>
            <a:pPr lvl="1"/>
            <a:r>
              <a:rPr lang="en-US" dirty="0">
                <a:hlinkClick r:id="rId4"/>
              </a:rPr>
              <a:t>http://data.gov</a:t>
            </a:r>
            <a:endParaRPr lang="en-US" dirty="0"/>
          </a:p>
          <a:p>
            <a:pPr lvl="1"/>
            <a:r>
              <a:rPr lang="en-US" dirty="0">
                <a:hlinkClick r:id="rId5"/>
              </a:rPr>
              <a:t>https://hub.mph.in.gov</a:t>
            </a:r>
            <a:r>
              <a:rPr lang="en-US" dirty="0"/>
              <a:t> </a:t>
            </a:r>
          </a:p>
          <a:p>
            <a:pPr lvl="1"/>
            <a:r>
              <a:rPr lang="en-US" dirty="0">
                <a:hlinkClick r:id="rId6"/>
              </a:rPr>
              <a:t>https://data.nd.edu</a:t>
            </a:r>
            <a:r>
              <a:rPr lang="en-US" dirty="0"/>
              <a:t> </a:t>
            </a:r>
          </a:p>
          <a:p>
            <a:r>
              <a:rPr lang="en-US" dirty="0"/>
              <a:t>Kaggle</a:t>
            </a:r>
          </a:p>
          <a:p>
            <a:r>
              <a:rPr lang="en-US" dirty="0" err="1"/>
              <a:t>KDDCup</a:t>
            </a:r>
            <a:endParaRPr lang="en-US" dirty="0"/>
          </a:p>
          <a:p>
            <a:r>
              <a:rPr lang="en-US" dirty="0">
                <a:hlinkClick r:id="rId7"/>
              </a:rPr>
              <a:t>https://datasetsearch.research.google.com/</a:t>
            </a:r>
            <a:r>
              <a:rPr lang="en-US" dirty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706590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requirements</a:t>
            </a:r>
          </a:p>
        </p:txBody>
      </p:sp>
      <p:sp>
        <p:nvSpPr>
          <p:cNvPr id="1536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advanced functions:</a:t>
            </a:r>
          </a:p>
          <a:p>
            <a:pPr lvl="1"/>
            <a:r>
              <a:rPr lang="en-US" dirty="0"/>
              <a:t>Should be relevant and useful for your application</a:t>
            </a:r>
          </a:p>
          <a:p>
            <a:pPr lvl="1"/>
            <a:r>
              <a:rPr lang="en-US" dirty="0"/>
              <a:t>Don’t exist in equivalent web sites/applications</a:t>
            </a:r>
          </a:p>
          <a:p>
            <a:pPr lvl="1"/>
            <a:r>
              <a:rPr lang="en-US" dirty="0"/>
              <a:t>Go beyond the basic functions</a:t>
            </a:r>
          </a:p>
          <a:p>
            <a:pPr lvl="1"/>
            <a:r>
              <a:rPr lang="en-US" dirty="0"/>
              <a:t>Should be technically challenging</a:t>
            </a:r>
          </a:p>
          <a:p>
            <a:pPr lvl="2"/>
            <a:r>
              <a:rPr lang="en-US" dirty="0"/>
              <a:t>Need to spend some significant time (at least 2-3 days of work for the whole team per advanced function) to implement</a:t>
            </a:r>
          </a:p>
          <a:p>
            <a:pPr lvl="2"/>
            <a:r>
              <a:rPr lang="en-US" dirty="0"/>
              <a:t>You should be able to define the technically challenging problem and your solution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Advanced Functions</a:t>
            </a:r>
          </a:p>
        </p:txBody>
      </p:sp>
      <p:sp>
        <p:nvSpPr>
          <p:cNvPr id="1638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2 advanced functions:</a:t>
            </a:r>
          </a:p>
          <a:p>
            <a:pPr lvl="1"/>
            <a:r>
              <a:rPr lang="en-US" dirty="0"/>
              <a:t>Using 3rd party API (e.g. Google Map API,…) will get you no points unless you do some challenging stuff on preparing/analyzing the require data</a:t>
            </a:r>
          </a:p>
          <a:p>
            <a:r>
              <a:rPr lang="en-US" dirty="0"/>
              <a:t>You need real data in the system. You can get that from any resource but there should be an easy automatic way to insert data whenever needed.</a:t>
            </a:r>
          </a:p>
          <a:p>
            <a:r>
              <a:rPr lang="en-US" dirty="0"/>
              <a:t>If you rely on users to enter data into your system, you must have your project up and running at least 1 week before your demo.</a:t>
            </a:r>
          </a:p>
          <a:p>
            <a:r>
              <a:rPr lang="en-US" dirty="0"/>
              <a:t>You can ask your friends, TAs, student of class to use your system but you are responsible to get real data into your system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Advanced Functions</a:t>
            </a:r>
          </a:p>
        </p:txBody>
      </p:sp>
      <p:sp>
        <p:nvSpPr>
          <p:cNvPr id="1741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Examples:</a:t>
            </a:r>
          </a:p>
          <a:p>
            <a:pPr lvl="1"/>
            <a:r>
              <a:rPr lang="en-US" dirty="0"/>
              <a:t>Creative use of Google Maps</a:t>
            </a:r>
          </a:p>
          <a:p>
            <a:pPr lvl="2"/>
            <a:r>
              <a:rPr lang="en-US" dirty="0" err="1"/>
              <a:t>Pokedex</a:t>
            </a:r>
            <a:r>
              <a:rPr lang="en-US" dirty="0"/>
              <a:t>: Overlay </a:t>
            </a:r>
            <a:r>
              <a:rPr lang="en-US" dirty="0" err="1"/>
              <a:t>pokemon</a:t>
            </a:r>
            <a:r>
              <a:rPr lang="en-US" dirty="0"/>
              <a:t> world onto Google Map</a:t>
            </a:r>
          </a:p>
          <a:p>
            <a:pPr lvl="2"/>
            <a:r>
              <a:rPr lang="en-US" dirty="0"/>
              <a:t>Google Map itself receives 0 points</a:t>
            </a:r>
          </a:p>
          <a:p>
            <a:pPr lvl="1"/>
            <a:r>
              <a:rPr lang="en-US" dirty="0"/>
              <a:t>Cellphone App for </a:t>
            </a:r>
            <a:r>
              <a:rPr lang="en-US" dirty="0" err="1"/>
              <a:t>iOS</a:t>
            </a:r>
            <a:r>
              <a:rPr lang="en-US" dirty="0"/>
              <a:t>/Android can get you good grade</a:t>
            </a:r>
          </a:p>
          <a:p>
            <a:pPr lvl="1"/>
            <a:r>
              <a:rPr lang="en-US" dirty="0"/>
              <a:t>Not:</a:t>
            </a:r>
          </a:p>
          <a:p>
            <a:pPr lvl="2"/>
            <a:r>
              <a:rPr lang="en-US" dirty="0"/>
              <a:t>User-friendly interface</a:t>
            </a:r>
          </a:p>
          <a:p>
            <a:pPr lvl="2"/>
            <a:r>
              <a:rPr lang="en-US" dirty="0"/>
              <a:t>“I code the site with </a:t>
            </a:r>
            <a:r>
              <a:rPr lang="en-US" dirty="0" err="1"/>
              <a:t>ajax</a:t>
            </a:r>
            <a:r>
              <a:rPr lang="en-US" dirty="0"/>
              <a:t>”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Google Maps does not count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86781" y="2489994"/>
            <a:ext cx="4762500" cy="2543175"/>
          </a:xfrm>
        </p:spPr>
      </p:pic>
      <p:sp>
        <p:nvSpPr>
          <p:cNvPr id="5" name="Rectangle 4"/>
          <p:cNvSpPr/>
          <p:nvPr/>
        </p:nvSpPr>
        <p:spPr>
          <a:xfrm>
            <a:off x="152400" y="5562600"/>
            <a:ext cx="86106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None/>
            </a:pPr>
            <a:r>
              <a:rPr lang="en-US" dirty="0"/>
              <a:t>Seriously… </a:t>
            </a:r>
          </a:p>
          <a:p>
            <a:pPr>
              <a:buNone/>
            </a:pPr>
            <a:r>
              <a:rPr lang="en-US" sz="2000" dirty="0"/>
              <a:t>	You can use Google Maps if you want, but it will not count towards the advanced functions requirement.</a:t>
            </a:r>
          </a:p>
        </p:txBody>
      </p:sp>
    </p:spTree>
    <p:extLst>
      <p:ext uri="{BB962C8B-B14F-4D97-AF65-F5344CB8AC3E}">
        <p14:creationId xmlns:p14="http://schemas.microsoft.com/office/powerpoint/2010/main" val="337186528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1" name="Rectangle 1"/>
          <p:cNvSpPr>
            <a:spLocks noChangeArrowheads="1"/>
          </p:cNvSpPr>
          <p:nvPr/>
        </p:nvSpPr>
        <p:spPr bwMode="auto">
          <a:xfrm>
            <a:off x="596900" y="1709738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Client</a:t>
            </a:r>
          </a:p>
        </p:txBody>
      </p:sp>
      <p:sp>
        <p:nvSpPr>
          <p:cNvPr id="19462" name="Rectangle 6"/>
          <p:cNvSpPr>
            <a:spLocks noChangeArrowheads="1"/>
          </p:cNvSpPr>
          <p:nvPr/>
        </p:nvSpPr>
        <p:spPr bwMode="auto">
          <a:xfrm>
            <a:off x="584200" y="2971800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Presentation</a:t>
            </a:r>
          </a:p>
        </p:txBody>
      </p:sp>
      <p:sp>
        <p:nvSpPr>
          <p:cNvPr id="19463" name="Rectangle 7"/>
          <p:cNvSpPr>
            <a:spLocks noChangeArrowheads="1"/>
          </p:cNvSpPr>
          <p:nvPr/>
        </p:nvSpPr>
        <p:spPr bwMode="auto">
          <a:xfrm>
            <a:off x="596900" y="42322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Logic</a:t>
            </a:r>
          </a:p>
        </p:txBody>
      </p:sp>
      <p:sp>
        <p:nvSpPr>
          <p:cNvPr id="19464" name="Rectangle 8"/>
          <p:cNvSpPr>
            <a:spLocks noChangeArrowheads="1"/>
          </p:cNvSpPr>
          <p:nvPr/>
        </p:nvSpPr>
        <p:spPr bwMode="auto">
          <a:xfrm>
            <a:off x="584200" y="54895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Database</a:t>
            </a:r>
          </a:p>
        </p:txBody>
      </p:sp>
      <p:sp>
        <p:nvSpPr>
          <p:cNvPr id="19465" name="Rectangle 2"/>
          <p:cNvSpPr>
            <a:spLocks noChangeArrowheads="1"/>
          </p:cNvSpPr>
          <p:nvPr/>
        </p:nvSpPr>
        <p:spPr bwMode="auto">
          <a:xfrm>
            <a:off x="3124200" y="1600200"/>
            <a:ext cx="65532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/>
              <a:t>Access the web app</a:t>
            </a:r>
          </a:p>
          <a:p>
            <a:pPr>
              <a:buFontTx/>
              <a:buNone/>
            </a:pPr>
            <a:r>
              <a:rPr lang="en-US" sz="2000"/>
              <a:t>Example: IE, Firefox, iPhone, Chrome, Android</a:t>
            </a:r>
          </a:p>
        </p:txBody>
      </p:sp>
      <p:sp>
        <p:nvSpPr>
          <p:cNvPr id="19466" name="Rectangle 10"/>
          <p:cNvSpPr>
            <a:spLocks noChangeArrowheads="1"/>
          </p:cNvSpPr>
          <p:nvPr/>
        </p:nvSpPr>
        <p:spPr bwMode="auto">
          <a:xfrm>
            <a:off x="3124200" y="2898775"/>
            <a:ext cx="65532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/>
              <a:t>Renders information, generates webpages</a:t>
            </a:r>
          </a:p>
          <a:p>
            <a:pPr>
              <a:buFontTx/>
              <a:buNone/>
            </a:pPr>
            <a:r>
              <a:rPr lang="en-US" sz="2000"/>
              <a:t>Example: HTML, DHTML, XML, Javascript</a:t>
            </a:r>
            <a:endParaRPr lang="en-US" sz="1800"/>
          </a:p>
        </p:txBody>
      </p:sp>
      <p:sp>
        <p:nvSpPr>
          <p:cNvPr id="19467" name="Rectangle 11"/>
          <p:cNvSpPr>
            <a:spLocks noChangeArrowheads="1"/>
          </p:cNvSpPr>
          <p:nvPr/>
        </p:nvSpPr>
        <p:spPr bwMode="auto">
          <a:xfrm>
            <a:off x="3124200" y="3975100"/>
            <a:ext cx="5638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/>
              <a:t>Manage data access, performs calculations, makes logical decisions</a:t>
            </a:r>
          </a:p>
          <a:p>
            <a:pPr>
              <a:buFontTx/>
              <a:buNone/>
            </a:pPr>
            <a:r>
              <a:rPr lang="en-US" sz="2000"/>
              <a:t>Example: ASP, PHP, Perl</a:t>
            </a:r>
            <a:endParaRPr lang="en-US" sz="1800"/>
          </a:p>
        </p:txBody>
      </p:sp>
      <p:sp>
        <p:nvSpPr>
          <p:cNvPr id="19468" name="Rectangle 12"/>
          <p:cNvSpPr>
            <a:spLocks noChangeArrowheads="1"/>
          </p:cNvSpPr>
          <p:nvPr/>
        </p:nvSpPr>
        <p:spPr bwMode="auto">
          <a:xfrm>
            <a:off x="3124200" y="5418138"/>
            <a:ext cx="461010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/>
              <a:t>Stores and manages data</a:t>
            </a:r>
          </a:p>
          <a:p>
            <a:pPr>
              <a:buFontTx/>
              <a:buNone/>
            </a:pPr>
            <a:r>
              <a:rPr lang="en-US" sz="2000"/>
              <a:t>Example: MySQL, Oracle</a:t>
            </a:r>
            <a:endParaRPr lang="en-US" sz="1800"/>
          </a:p>
        </p:txBody>
      </p:sp>
      <p:sp>
        <p:nvSpPr>
          <p:cNvPr id="19469" name="Up-Down Arrow 3"/>
          <p:cNvSpPr>
            <a:spLocks noChangeArrowheads="1"/>
          </p:cNvSpPr>
          <p:nvPr/>
        </p:nvSpPr>
        <p:spPr bwMode="auto">
          <a:xfrm>
            <a:off x="1600200" y="24796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9470" name="Up-Down Arrow 14"/>
          <p:cNvSpPr>
            <a:spLocks noChangeArrowheads="1"/>
          </p:cNvSpPr>
          <p:nvPr/>
        </p:nvSpPr>
        <p:spPr bwMode="auto">
          <a:xfrm>
            <a:off x="1600200" y="3733800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9471" name="Up-Down Arrow 15"/>
          <p:cNvSpPr>
            <a:spLocks noChangeArrowheads="1"/>
          </p:cNvSpPr>
          <p:nvPr/>
        </p:nvSpPr>
        <p:spPr bwMode="auto">
          <a:xfrm>
            <a:off x="1600200" y="49942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Rectangle 1"/>
          <p:cNvSpPr>
            <a:spLocks noChangeArrowheads="1"/>
          </p:cNvSpPr>
          <p:nvPr/>
        </p:nvSpPr>
        <p:spPr bwMode="auto">
          <a:xfrm>
            <a:off x="596900" y="1709738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Client</a:t>
            </a:r>
          </a:p>
        </p:txBody>
      </p:sp>
      <p:sp>
        <p:nvSpPr>
          <p:cNvPr id="20486" name="Rectangle 6"/>
          <p:cNvSpPr>
            <a:spLocks noChangeArrowheads="1"/>
          </p:cNvSpPr>
          <p:nvPr/>
        </p:nvSpPr>
        <p:spPr bwMode="auto">
          <a:xfrm>
            <a:off x="584200" y="2971800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Presentation</a:t>
            </a:r>
          </a:p>
        </p:txBody>
      </p:sp>
      <p:sp>
        <p:nvSpPr>
          <p:cNvPr id="20487" name="Rectangle 7"/>
          <p:cNvSpPr>
            <a:spLocks noChangeArrowheads="1"/>
          </p:cNvSpPr>
          <p:nvPr/>
        </p:nvSpPr>
        <p:spPr bwMode="auto">
          <a:xfrm>
            <a:off x="596900" y="42322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Logic</a:t>
            </a:r>
          </a:p>
        </p:txBody>
      </p:sp>
      <p:sp>
        <p:nvSpPr>
          <p:cNvPr id="20488" name="Rectangle 8"/>
          <p:cNvSpPr>
            <a:spLocks noChangeArrowheads="1"/>
          </p:cNvSpPr>
          <p:nvPr/>
        </p:nvSpPr>
        <p:spPr bwMode="auto">
          <a:xfrm>
            <a:off x="584200" y="54895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Database</a:t>
            </a:r>
          </a:p>
        </p:txBody>
      </p:sp>
      <p:sp>
        <p:nvSpPr>
          <p:cNvPr id="20489" name="Rectangle 2"/>
          <p:cNvSpPr>
            <a:spLocks noChangeArrowheads="1"/>
          </p:cNvSpPr>
          <p:nvPr/>
        </p:nvSpPr>
        <p:spPr bwMode="auto">
          <a:xfrm>
            <a:off x="3124200" y="1600200"/>
            <a:ext cx="51816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/>
              <a:t>Application is a website accessible via a web browser:</a:t>
            </a:r>
            <a:endParaRPr lang="en-US" sz="2000"/>
          </a:p>
        </p:txBody>
      </p:sp>
      <p:sp>
        <p:nvSpPr>
          <p:cNvPr id="20490" name="Up-Down Arrow 3"/>
          <p:cNvSpPr>
            <a:spLocks noChangeArrowheads="1"/>
          </p:cNvSpPr>
          <p:nvPr/>
        </p:nvSpPr>
        <p:spPr bwMode="auto">
          <a:xfrm>
            <a:off x="1600200" y="24796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0491" name="Up-Down Arrow 14"/>
          <p:cNvSpPr>
            <a:spLocks noChangeArrowheads="1"/>
          </p:cNvSpPr>
          <p:nvPr/>
        </p:nvSpPr>
        <p:spPr bwMode="auto">
          <a:xfrm>
            <a:off x="1600200" y="3733800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0492" name="Up-Down Arrow 15"/>
          <p:cNvSpPr>
            <a:spLocks noChangeArrowheads="1"/>
          </p:cNvSpPr>
          <p:nvPr/>
        </p:nvSpPr>
        <p:spPr bwMode="auto">
          <a:xfrm>
            <a:off x="1600200" y="49942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0494" name="Rectangle 4"/>
          <p:cNvSpPr>
            <a:spLocks noChangeArrowheads="1"/>
          </p:cNvSpPr>
          <p:nvPr/>
        </p:nvSpPr>
        <p:spPr bwMode="auto">
          <a:xfrm>
            <a:off x="457200" y="1600200"/>
            <a:ext cx="2667000" cy="879475"/>
          </a:xfrm>
          <a:prstGeom prst="rect">
            <a:avLst/>
          </a:prstGeom>
          <a:noFill/>
          <a:ln w="1587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2800" y="2743200"/>
            <a:ext cx="5506984" cy="3159125"/>
          </a:xfrm>
          <a:prstGeom prst="rect">
            <a:avLst/>
          </a:prstGeom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13" name="Rectangle 10"/>
          <p:cNvSpPr>
            <a:spLocks noChangeArrowheads="1"/>
          </p:cNvSpPr>
          <p:nvPr/>
        </p:nvSpPr>
        <p:spPr bwMode="auto">
          <a:xfrm>
            <a:off x="3124200" y="2898775"/>
            <a:ext cx="563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/>
              <a:t>Use HTML and Javascript to create Web site</a:t>
            </a:r>
            <a:endParaRPr lang="en-US" sz="1800"/>
          </a:p>
        </p:txBody>
      </p:sp>
      <p:sp>
        <p:nvSpPr>
          <p:cNvPr id="21518" name="Rectangle 17"/>
          <p:cNvSpPr>
            <a:spLocks noChangeArrowheads="1"/>
          </p:cNvSpPr>
          <p:nvPr/>
        </p:nvSpPr>
        <p:spPr bwMode="auto">
          <a:xfrm>
            <a:off x="457200" y="2895600"/>
            <a:ext cx="2667000" cy="879475"/>
          </a:xfrm>
          <a:prstGeom prst="rect">
            <a:avLst/>
          </a:prstGeom>
          <a:noFill/>
          <a:ln w="1587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pic>
        <p:nvPicPr>
          <p:cNvPr id="21519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559175"/>
            <a:ext cx="4419600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596900" y="1709738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Client</a:t>
            </a: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584200" y="2971800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Presentation</a:t>
            </a: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596900" y="42322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Logic</a:t>
            </a: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584200" y="54895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Database</a:t>
            </a:r>
          </a:p>
        </p:txBody>
      </p:sp>
      <p:sp>
        <p:nvSpPr>
          <p:cNvPr id="23" name="Up-Down Arrow 3"/>
          <p:cNvSpPr>
            <a:spLocks noChangeArrowheads="1"/>
          </p:cNvSpPr>
          <p:nvPr/>
        </p:nvSpPr>
        <p:spPr bwMode="auto">
          <a:xfrm>
            <a:off x="1600200" y="24796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4" name="Up-Down Arrow 14"/>
          <p:cNvSpPr>
            <a:spLocks noChangeArrowheads="1"/>
          </p:cNvSpPr>
          <p:nvPr/>
        </p:nvSpPr>
        <p:spPr bwMode="auto">
          <a:xfrm>
            <a:off x="1600200" y="3733800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5" name="Up-Down Arrow 15"/>
          <p:cNvSpPr>
            <a:spLocks noChangeArrowheads="1"/>
          </p:cNvSpPr>
          <p:nvPr/>
        </p:nvSpPr>
        <p:spPr bwMode="auto">
          <a:xfrm>
            <a:off x="1600200" y="49942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6016" y="1740782"/>
            <a:ext cx="5506984" cy="3159125"/>
          </a:xfrm>
          <a:prstGeom prst="rect">
            <a:avLst/>
          </a:prstGeom>
        </p:spPr>
      </p:pic>
      <p:sp>
        <p:nvSpPr>
          <p:cNvPr id="22538" name="Rectangle 11"/>
          <p:cNvSpPr>
            <a:spLocks noChangeArrowheads="1"/>
          </p:cNvSpPr>
          <p:nvPr/>
        </p:nvSpPr>
        <p:spPr bwMode="auto">
          <a:xfrm>
            <a:off x="3124200" y="4876800"/>
            <a:ext cx="5638800" cy="83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/>
              <a:t>PHP, et al., takes a string input and makes a SQL query</a:t>
            </a:r>
            <a:endParaRPr lang="en-US" sz="1800"/>
          </a:p>
        </p:txBody>
      </p:sp>
      <p:sp>
        <p:nvSpPr>
          <p:cNvPr id="22543" name="Rectangle 17"/>
          <p:cNvSpPr>
            <a:spLocks noChangeArrowheads="1"/>
          </p:cNvSpPr>
          <p:nvPr/>
        </p:nvSpPr>
        <p:spPr bwMode="auto">
          <a:xfrm>
            <a:off x="457200" y="4149725"/>
            <a:ext cx="2667000" cy="879475"/>
          </a:xfrm>
          <a:prstGeom prst="rect">
            <a:avLst/>
          </a:prstGeom>
          <a:noFill/>
          <a:ln w="1587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2544" name="Rectangle 19"/>
          <p:cNvSpPr>
            <a:spLocks noChangeArrowheads="1"/>
          </p:cNvSpPr>
          <p:nvPr/>
        </p:nvSpPr>
        <p:spPr bwMode="auto">
          <a:xfrm>
            <a:off x="3276600" y="2296563"/>
            <a:ext cx="2057400" cy="446638"/>
          </a:xfrm>
          <a:prstGeom prst="rect">
            <a:avLst/>
          </a:prstGeom>
          <a:noFill/>
          <a:ln w="31750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596900" y="1709738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Client</a:t>
            </a: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584200" y="2971800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Presentation</a:t>
            </a: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596900" y="42322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Logic</a:t>
            </a:r>
          </a:p>
        </p:txBody>
      </p:sp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584200" y="54895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Database</a:t>
            </a:r>
          </a:p>
        </p:txBody>
      </p:sp>
      <p:sp>
        <p:nvSpPr>
          <p:cNvPr id="24" name="Up-Down Arrow 3"/>
          <p:cNvSpPr>
            <a:spLocks noChangeArrowheads="1"/>
          </p:cNvSpPr>
          <p:nvPr/>
        </p:nvSpPr>
        <p:spPr bwMode="auto">
          <a:xfrm>
            <a:off x="1600200" y="24796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5" name="Up-Down Arrow 14"/>
          <p:cNvSpPr>
            <a:spLocks noChangeArrowheads="1"/>
          </p:cNvSpPr>
          <p:nvPr/>
        </p:nvSpPr>
        <p:spPr bwMode="auto">
          <a:xfrm>
            <a:off x="1600200" y="3733800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6" name="Up-Down Arrow 15"/>
          <p:cNvSpPr>
            <a:spLocks noChangeArrowheads="1"/>
          </p:cNvSpPr>
          <p:nvPr/>
        </p:nvSpPr>
        <p:spPr bwMode="auto">
          <a:xfrm>
            <a:off x="1600200" y="49942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61" name="Rectangle 11"/>
          <p:cNvSpPr>
            <a:spLocks noChangeArrowheads="1"/>
          </p:cNvSpPr>
          <p:nvPr/>
        </p:nvSpPr>
        <p:spPr bwMode="auto">
          <a:xfrm>
            <a:off x="3124200" y="5602288"/>
            <a:ext cx="61722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 dirty="0" err="1"/>
              <a:t>Mysql</a:t>
            </a:r>
            <a:r>
              <a:rPr lang="en-US" dirty="0"/>
              <a:t> processes the query and returns results</a:t>
            </a:r>
            <a:endParaRPr lang="en-US" sz="1800" dirty="0"/>
          </a:p>
        </p:txBody>
      </p:sp>
      <p:sp>
        <p:nvSpPr>
          <p:cNvPr id="23566" name="Rectangle 18"/>
          <p:cNvSpPr>
            <a:spLocks noChangeArrowheads="1"/>
          </p:cNvSpPr>
          <p:nvPr/>
        </p:nvSpPr>
        <p:spPr bwMode="auto">
          <a:xfrm>
            <a:off x="457200" y="5410200"/>
            <a:ext cx="2667000" cy="879475"/>
          </a:xfrm>
          <a:prstGeom prst="rect">
            <a:avLst/>
          </a:prstGeom>
          <a:noFill/>
          <a:ln w="1587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8" name="Rectangle 1"/>
          <p:cNvSpPr>
            <a:spLocks noChangeArrowheads="1"/>
          </p:cNvSpPr>
          <p:nvPr/>
        </p:nvSpPr>
        <p:spPr bwMode="auto">
          <a:xfrm>
            <a:off x="596900" y="1709738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Client</a:t>
            </a:r>
          </a:p>
        </p:txBody>
      </p:sp>
      <p:sp>
        <p:nvSpPr>
          <p:cNvPr id="19" name="Rectangle 6"/>
          <p:cNvSpPr>
            <a:spLocks noChangeArrowheads="1"/>
          </p:cNvSpPr>
          <p:nvPr/>
        </p:nvSpPr>
        <p:spPr bwMode="auto">
          <a:xfrm>
            <a:off x="584200" y="2971800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Presentation</a:t>
            </a:r>
          </a:p>
        </p:txBody>
      </p:sp>
      <p:sp>
        <p:nvSpPr>
          <p:cNvPr id="20" name="Rectangle 7"/>
          <p:cNvSpPr>
            <a:spLocks noChangeArrowheads="1"/>
          </p:cNvSpPr>
          <p:nvPr/>
        </p:nvSpPr>
        <p:spPr bwMode="auto">
          <a:xfrm>
            <a:off x="596900" y="42322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Logic</a:t>
            </a:r>
          </a:p>
        </p:txBody>
      </p:sp>
      <p:sp>
        <p:nvSpPr>
          <p:cNvPr id="21" name="Rectangle 8"/>
          <p:cNvSpPr>
            <a:spLocks noChangeArrowheads="1"/>
          </p:cNvSpPr>
          <p:nvPr/>
        </p:nvSpPr>
        <p:spPr bwMode="auto">
          <a:xfrm>
            <a:off x="584200" y="54895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Database</a:t>
            </a:r>
          </a:p>
        </p:txBody>
      </p:sp>
      <p:sp>
        <p:nvSpPr>
          <p:cNvPr id="22" name="Up-Down Arrow 3"/>
          <p:cNvSpPr>
            <a:spLocks noChangeArrowheads="1"/>
          </p:cNvSpPr>
          <p:nvPr/>
        </p:nvSpPr>
        <p:spPr bwMode="auto">
          <a:xfrm>
            <a:off x="1600200" y="24796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3" name="Up-Down Arrow 14"/>
          <p:cNvSpPr>
            <a:spLocks noChangeArrowheads="1"/>
          </p:cNvSpPr>
          <p:nvPr/>
        </p:nvSpPr>
        <p:spPr bwMode="auto">
          <a:xfrm>
            <a:off x="1600200" y="3733800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4" name="Up-Down Arrow 15"/>
          <p:cNvSpPr>
            <a:spLocks noChangeArrowheads="1"/>
          </p:cNvSpPr>
          <p:nvPr/>
        </p:nvSpPr>
        <p:spPr bwMode="auto">
          <a:xfrm>
            <a:off x="1600200" y="49942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63900" y="1735491"/>
            <a:ext cx="5562481" cy="3182584"/>
          </a:xfrm>
          <a:prstGeom prst="rect">
            <a:avLst/>
          </a:prstGeom>
        </p:spPr>
      </p:pic>
      <p:sp>
        <p:nvSpPr>
          <p:cNvPr id="24586" name="Rectangle 11"/>
          <p:cNvSpPr>
            <a:spLocks noChangeArrowheads="1"/>
          </p:cNvSpPr>
          <p:nvPr/>
        </p:nvSpPr>
        <p:spPr bwMode="auto">
          <a:xfrm>
            <a:off x="3124200" y="4948238"/>
            <a:ext cx="563880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/>
              <a:t>PHP, et al., processes the results, i.e., turns database objects into book records</a:t>
            </a:r>
            <a:endParaRPr lang="en-US" sz="1800"/>
          </a:p>
        </p:txBody>
      </p:sp>
      <p:sp>
        <p:nvSpPr>
          <p:cNvPr id="24591" name="Rectangle 17"/>
          <p:cNvSpPr>
            <a:spLocks noChangeArrowheads="1"/>
          </p:cNvSpPr>
          <p:nvPr/>
        </p:nvSpPr>
        <p:spPr bwMode="auto">
          <a:xfrm>
            <a:off x="457200" y="4149725"/>
            <a:ext cx="2667000" cy="879475"/>
          </a:xfrm>
          <a:prstGeom prst="rect">
            <a:avLst/>
          </a:prstGeom>
          <a:noFill/>
          <a:ln w="1587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4592" name="Rectangle 19"/>
          <p:cNvSpPr>
            <a:spLocks noChangeArrowheads="1"/>
          </p:cNvSpPr>
          <p:nvPr/>
        </p:nvSpPr>
        <p:spPr bwMode="auto">
          <a:xfrm>
            <a:off x="4650899" y="2699280"/>
            <a:ext cx="2740501" cy="2218795"/>
          </a:xfrm>
          <a:prstGeom prst="rect">
            <a:avLst/>
          </a:prstGeom>
          <a:noFill/>
          <a:ln w="31750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596900" y="1709738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Client</a:t>
            </a:r>
          </a:p>
        </p:txBody>
      </p:sp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584200" y="2971800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Presentation</a:t>
            </a:r>
          </a:p>
        </p:txBody>
      </p:sp>
      <p:sp>
        <p:nvSpPr>
          <p:cNvPr id="22" name="Rectangle 7"/>
          <p:cNvSpPr>
            <a:spLocks noChangeArrowheads="1"/>
          </p:cNvSpPr>
          <p:nvPr/>
        </p:nvSpPr>
        <p:spPr bwMode="auto">
          <a:xfrm>
            <a:off x="596900" y="42322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Logic</a:t>
            </a:r>
          </a:p>
        </p:txBody>
      </p:sp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584200" y="54895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Database</a:t>
            </a:r>
          </a:p>
        </p:txBody>
      </p:sp>
      <p:sp>
        <p:nvSpPr>
          <p:cNvPr id="24" name="Up-Down Arrow 3"/>
          <p:cNvSpPr>
            <a:spLocks noChangeArrowheads="1"/>
          </p:cNvSpPr>
          <p:nvPr/>
        </p:nvSpPr>
        <p:spPr bwMode="auto">
          <a:xfrm>
            <a:off x="1600200" y="24796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5" name="Up-Down Arrow 14"/>
          <p:cNvSpPr>
            <a:spLocks noChangeArrowheads="1"/>
          </p:cNvSpPr>
          <p:nvPr/>
        </p:nvSpPr>
        <p:spPr bwMode="auto">
          <a:xfrm>
            <a:off x="1600200" y="3733800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6" name="Up-Down Arrow 15"/>
          <p:cNvSpPr>
            <a:spLocks noChangeArrowheads="1"/>
          </p:cNvSpPr>
          <p:nvPr/>
        </p:nvSpPr>
        <p:spPr bwMode="auto">
          <a:xfrm>
            <a:off x="1600200" y="49942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9" name="Rectangle 10"/>
          <p:cNvSpPr>
            <a:spLocks noChangeArrowheads="1"/>
          </p:cNvSpPr>
          <p:nvPr/>
        </p:nvSpPr>
        <p:spPr bwMode="auto">
          <a:xfrm>
            <a:off x="3124200" y="2898775"/>
            <a:ext cx="5638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/>
              <a:t>HTML and Javascript render the results</a:t>
            </a:r>
            <a:endParaRPr lang="en-US" sz="1800"/>
          </a:p>
        </p:txBody>
      </p:sp>
      <p:sp>
        <p:nvSpPr>
          <p:cNvPr id="25614" name="Rectangle 17"/>
          <p:cNvSpPr>
            <a:spLocks noChangeArrowheads="1"/>
          </p:cNvSpPr>
          <p:nvPr/>
        </p:nvSpPr>
        <p:spPr bwMode="auto">
          <a:xfrm>
            <a:off x="457200" y="2895600"/>
            <a:ext cx="2667000" cy="879475"/>
          </a:xfrm>
          <a:prstGeom prst="rect">
            <a:avLst/>
          </a:prstGeom>
          <a:noFill/>
          <a:ln w="1587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pic>
        <p:nvPicPr>
          <p:cNvPr id="2561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3559175"/>
            <a:ext cx="4419600" cy="3133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596900" y="1709738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Client</a:t>
            </a: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584200" y="2971800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Presentation</a:t>
            </a: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596900" y="42322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Logic</a:t>
            </a: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584200" y="54895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Database</a:t>
            </a:r>
          </a:p>
        </p:txBody>
      </p:sp>
      <p:sp>
        <p:nvSpPr>
          <p:cNvPr id="23" name="Up-Down Arrow 3"/>
          <p:cNvSpPr>
            <a:spLocks noChangeArrowheads="1"/>
          </p:cNvSpPr>
          <p:nvPr/>
        </p:nvSpPr>
        <p:spPr bwMode="auto">
          <a:xfrm>
            <a:off x="1600200" y="24796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4" name="Up-Down Arrow 14"/>
          <p:cNvSpPr>
            <a:spLocks noChangeArrowheads="1"/>
          </p:cNvSpPr>
          <p:nvPr/>
        </p:nvSpPr>
        <p:spPr bwMode="auto">
          <a:xfrm>
            <a:off x="1600200" y="3733800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5" name="Up-Down Arrow 15"/>
          <p:cNvSpPr>
            <a:spLocks noChangeArrowheads="1"/>
          </p:cNvSpPr>
          <p:nvPr/>
        </p:nvSpPr>
        <p:spPr bwMode="auto">
          <a:xfrm>
            <a:off x="1600200" y="49942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3" name="Rectangle 10"/>
          <p:cNvSpPr>
            <a:spLocks noChangeArrowheads="1"/>
          </p:cNvSpPr>
          <p:nvPr/>
        </p:nvSpPr>
        <p:spPr bwMode="auto">
          <a:xfrm>
            <a:off x="3276600" y="1822450"/>
            <a:ext cx="56388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/>
              <a:t>Client displays the results</a:t>
            </a:r>
            <a:endParaRPr lang="en-US" sz="1800"/>
          </a:p>
        </p:txBody>
      </p:sp>
      <p:sp>
        <p:nvSpPr>
          <p:cNvPr id="26638" name="Rectangle 17"/>
          <p:cNvSpPr>
            <a:spLocks noChangeArrowheads="1"/>
          </p:cNvSpPr>
          <p:nvPr/>
        </p:nvSpPr>
        <p:spPr bwMode="auto">
          <a:xfrm>
            <a:off x="457200" y="1635125"/>
            <a:ext cx="2667000" cy="879475"/>
          </a:xfrm>
          <a:prstGeom prst="rect">
            <a:avLst/>
          </a:prstGeom>
          <a:noFill/>
          <a:ln w="15875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9" name="Rectangle 1"/>
          <p:cNvSpPr>
            <a:spLocks noChangeArrowheads="1"/>
          </p:cNvSpPr>
          <p:nvPr/>
        </p:nvSpPr>
        <p:spPr bwMode="auto">
          <a:xfrm>
            <a:off x="596900" y="1709738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Client</a:t>
            </a:r>
          </a:p>
        </p:txBody>
      </p:sp>
      <p:sp>
        <p:nvSpPr>
          <p:cNvPr id="20" name="Rectangle 6"/>
          <p:cNvSpPr>
            <a:spLocks noChangeArrowheads="1"/>
          </p:cNvSpPr>
          <p:nvPr/>
        </p:nvSpPr>
        <p:spPr bwMode="auto">
          <a:xfrm>
            <a:off x="584200" y="2971800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Presentation</a:t>
            </a:r>
          </a:p>
        </p:txBody>
      </p:sp>
      <p:sp>
        <p:nvSpPr>
          <p:cNvPr id="21" name="Rectangle 7"/>
          <p:cNvSpPr>
            <a:spLocks noChangeArrowheads="1"/>
          </p:cNvSpPr>
          <p:nvPr/>
        </p:nvSpPr>
        <p:spPr bwMode="auto">
          <a:xfrm>
            <a:off x="596900" y="42322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Logic</a:t>
            </a:r>
          </a:p>
        </p:txBody>
      </p:sp>
      <p:sp>
        <p:nvSpPr>
          <p:cNvPr id="22" name="Rectangle 8"/>
          <p:cNvSpPr>
            <a:spLocks noChangeArrowheads="1"/>
          </p:cNvSpPr>
          <p:nvPr/>
        </p:nvSpPr>
        <p:spPr bwMode="auto">
          <a:xfrm>
            <a:off x="584200" y="54895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Database</a:t>
            </a:r>
          </a:p>
        </p:txBody>
      </p:sp>
      <p:sp>
        <p:nvSpPr>
          <p:cNvPr id="23" name="Up-Down Arrow 3"/>
          <p:cNvSpPr>
            <a:spLocks noChangeArrowheads="1"/>
          </p:cNvSpPr>
          <p:nvPr/>
        </p:nvSpPr>
        <p:spPr bwMode="auto">
          <a:xfrm>
            <a:off x="1600200" y="24796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4" name="Up-Down Arrow 14"/>
          <p:cNvSpPr>
            <a:spLocks noChangeArrowheads="1"/>
          </p:cNvSpPr>
          <p:nvPr/>
        </p:nvSpPr>
        <p:spPr bwMode="auto">
          <a:xfrm>
            <a:off x="1600200" y="3733800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5" name="Up-Down Arrow 15"/>
          <p:cNvSpPr>
            <a:spLocks noChangeArrowheads="1"/>
          </p:cNvSpPr>
          <p:nvPr/>
        </p:nvSpPr>
        <p:spPr bwMode="auto">
          <a:xfrm>
            <a:off x="1600200" y="49942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2244" y="2895600"/>
            <a:ext cx="5562481" cy="31825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61" name="Rectangle 17"/>
          <p:cNvSpPr>
            <a:spLocks noChangeArrowheads="1"/>
          </p:cNvSpPr>
          <p:nvPr/>
        </p:nvSpPr>
        <p:spPr bwMode="auto">
          <a:xfrm>
            <a:off x="990600" y="1635125"/>
            <a:ext cx="6553200" cy="2098675"/>
          </a:xfrm>
          <a:prstGeom prst="rect">
            <a:avLst/>
          </a:prstGeom>
          <a:noFill/>
          <a:ln w="25400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/>
          </a:p>
        </p:txBody>
      </p:sp>
      <p:sp>
        <p:nvSpPr>
          <p:cNvPr id="27662" name="Rectangle 19"/>
          <p:cNvSpPr>
            <a:spLocks noChangeArrowheads="1"/>
          </p:cNvSpPr>
          <p:nvPr/>
        </p:nvSpPr>
        <p:spPr bwMode="auto">
          <a:xfrm>
            <a:off x="990600" y="4187825"/>
            <a:ext cx="6553200" cy="2098675"/>
          </a:xfrm>
          <a:prstGeom prst="rect">
            <a:avLst/>
          </a:prstGeom>
          <a:noFill/>
          <a:ln w="25400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27663" name="Rectangle 21"/>
          <p:cNvSpPr>
            <a:spLocks noChangeArrowheads="1"/>
          </p:cNvSpPr>
          <p:nvPr/>
        </p:nvSpPr>
        <p:spPr bwMode="auto">
          <a:xfrm>
            <a:off x="1104900" y="1709738"/>
            <a:ext cx="1028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>
                <a:solidFill>
                  <a:srgbClr val="FF0000"/>
                </a:solidFill>
              </a:rPr>
              <a:t>Client</a:t>
            </a:r>
            <a:endParaRPr lang="en-US" sz="1800">
              <a:solidFill>
                <a:srgbClr val="FF0000"/>
              </a:solidFill>
            </a:endParaRPr>
          </a:p>
        </p:txBody>
      </p:sp>
      <p:sp>
        <p:nvSpPr>
          <p:cNvPr id="27664" name="Rectangle 22"/>
          <p:cNvSpPr>
            <a:spLocks noChangeArrowheads="1"/>
          </p:cNvSpPr>
          <p:nvPr/>
        </p:nvSpPr>
        <p:spPr bwMode="auto">
          <a:xfrm>
            <a:off x="1104900" y="4262438"/>
            <a:ext cx="1028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>
                <a:solidFill>
                  <a:srgbClr val="00B050"/>
                </a:solidFill>
              </a:rPr>
              <a:t>Server</a:t>
            </a:r>
            <a:endParaRPr lang="en-US" sz="1800">
              <a:solidFill>
                <a:srgbClr val="00B050"/>
              </a:solidFill>
            </a:endParaRPr>
          </a:p>
        </p:txBody>
      </p:sp>
      <p:sp>
        <p:nvSpPr>
          <p:cNvPr id="27665" name="Rectangle 23"/>
          <p:cNvSpPr>
            <a:spLocks noChangeArrowheads="1"/>
          </p:cNvSpPr>
          <p:nvPr/>
        </p:nvSpPr>
        <p:spPr bwMode="auto">
          <a:xfrm>
            <a:off x="4432300" y="3725863"/>
            <a:ext cx="25019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>
                <a:solidFill>
                  <a:srgbClr val="0070C0"/>
                </a:solidFill>
              </a:rPr>
              <a:t>Internet</a:t>
            </a:r>
            <a:endParaRPr lang="en-US" sz="1800">
              <a:solidFill>
                <a:srgbClr val="0070C0"/>
              </a:solidFill>
            </a:endParaRPr>
          </a:p>
        </p:txBody>
      </p:sp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3200400" y="1709738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Client</a:t>
            </a:r>
          </a:p>
        </p:txBody>
      </p:sp>
      <p:sp>
        <p:nvSpPr>
          <p:cNvPr id="22" name="Rectangle 6"/>
          <p:cNvSpPr>
            <a:spLocks noChangeArrowheads="1"/>
          </p:cNvSpPr>
          <p:nvPr/>
        </p:nvSpPr>
        <p:spPr bwMode="auto">
          <a:xfrm>
            <a:off x="3187700" y="2971800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Presentation</a:t>
            </a:r>
          </a:p>
        </p:txBody>
      </p:sp>
      <p:sp>
        <p:nvSpPr>
          <p:cNvPr id="23" name="Rectangle 7"/>
          <p:cNvSpPr>
            <a:spLocks noChangeArrowheads="1"/>
          </p:cNvSpPr>
          <p:nvPr/>
        </p:nvSpPr>
        <p:spPr bwMode="auto">
          <a:xfrm>
            <a:off x="3200400" y="42322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Logic</a:t>
            </a:r>
          </a:p>
        </p:txBody>
      </p:sp>
      <p:sp>
        <p:nvSpPr>
          <p:cNvPr id="24" name="Rectangle 8"/>
          <p:cNvSpPr>
            <a:spLocks noChangeArrowheads="1"/>
          </p:cNvSpPr>
          <p:nvPr/>
        </p:nvSpPr>
        <p:spPr bwMode="auto">
          <a:xfrm>
            <a:off x="3187700" y="54895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Database</a:t>
            </a:r>
          </a:p>
        </p:txBody>
      </p:sp>
      <p:sp>
        <p:nvSpPr>
          <p:cNvPr id="25" name="Up-Down Arrow 3"/>
          <p:cNvSpPr>
            <a:spLocks noChangeArrowheads="1"/>
          </p:cNvSpPr>
          <p:nvPr/>
        </p:nvSpPr>
        <p:spPr bwMode="auto">
          <a:xfrm>
            <a:off x="4203700" y="24796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6" name="Up-Down Arrow 14"/>
          <p:cNvSpPr>
            <a:spLocks noChangeArrowheads="1"/>
          </p:cNvSpPr>
          <p:nvPr/>
        </p:nvSpPr>
        <p:spPr bwMode="auto">
          <a:xfrm>
            <a:off x="4203700" y="3733800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7" name="Up-Down Arrow 15"/>
          <p:cNvSpPr>
            <a:spLocks noChangeArrowheads="1"/>
          </p:cNvSpPr>
          <p:nvPr/>
        </p:nvSpPr>
        <p:spPr bwMode="auto">
          <a:xfrm>
            <a:off x="4203700" y="49942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Rectangle 1"/>
          <p:cNvSpPr>
            <a:spLocks noChangeArrowheads="1"/>
          </p:cNvSpPr>
          <p:nvPr/>
        </p:nvSpPr>
        <p:spPr bwMode="auto">
          <a:xfrm>
            <a:off x="3111500" y="1709738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Client</a:t>
            </a:r>
          </a:p>
        </p:txBody>
      </p:sp>
      <p:sp>
        <p:nvSpPr>
          <p:cNvPr id="28678" name="Rectangle 6"/>
          <p:cNvSpPr>
            <a:spLocks noChangeArrowheads="1"/>
          </p:cNvSpPr>
          <p:nvPr/>
        </p:nvSpPr>
        <p:spPr bwMode="auto">
          <a:xfrm>
            <a:off x="3098800" y="2971800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Presentation</a:t>
            </a:r>
          </a:p>
        </p:txBody>
      </p:sp>
      <p:sp>
        <p:nvSpPr>
          <p:cNvPr id="28679" name="Rectangle 7"/>
          <p:cNvSpPr>
            <a:spLocks noChangeArrowheads="1"/>
          </p:cNvSpPr>
          <p:nvPr/>
        </p:nvSpPr>
        <p:spPr bwMode="auto">
          <a:xfrm>
            <a:off x="3111500" y="42322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Logic</a:t>
            </a:r>
          </a:p>
        </p:txBody>
      </p:sp>
      <p:sp>
        <p:nvSpPr>
          <p:cNvPr id="28680" name="Rectangle 8"/>
          <p:cNvSpPr>
            <a:spLocks noChangeArrowheads="1"/>
          </p:cNvSpPr>
          <p:nvPr/>
        </p:nvSpPr>
        <p:spPr bwMode="auto">
          <a:xfrm>
            <a:off x="3098800" y="54895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Database</a:t>
            </a:r>
          </a:p>
        </p:txBody>
      </p:sp>
      <p:sp>
        <p:nvSpPr>
          <p:cNvPr id="28681" name="Up-Down Arrow 3"/>
          <p:cNvSpPr>
            <a:spLocks noChangeArrowheads="1"/>
          </p:cNvSpPr>
          <p:nvPr/>
        </p:nvSpPr>
        <p:spPr bwMode="auto">
          <a:xfrm>
            <a:off x="4114800" y="24796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/>
          </a:p>
        </p:txBody>
      </p:sp>
      <p:sp>
        <p:nvSpPr>
          <p:cNvPr id="28682" name="Up-Down Arrow 14"/>
          <p:cNvSpPr>
            <a:spLocks noChangeArrowheads="1"/>
          </p:cNvSpPr>
          <p:nvPr/>
        </p:nvSpPr>
        <p:spPr bwMode="auto">
          <a:xfrm>
            <a:off x="4114800" y="3733800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/>
          </a:p>
        </p:txBody>
      </p:sp>
      <p:sp>
        <p:nvSpPr>
          <p:cNvPr id="28683" name="Up-Down Arrow 15"/>
          <p:cNvSpPr>
            <a:spLocks noChangeArrowheads="1"/>
          </p:cNvSpPr>
          <p:nvPr/>
        </p:nvSpPr>
        <p:spPr bwMode="auto">
          <a:xfrm>
            <a:off x="4114800" y="49942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152400" y="990600"/>
            <a:ext cx="838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  <a:defRPr/>
            </a:pPr>
            <a:r>
              <a:rPr lang="en-US" sz="2800" dirty="0"/>
              <a:t>How to implement a Web application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			</a:t>
            </a:r>
          </a:p>
        </p:txBody>
      </p:sp>
      <p:sp>
        <p:nvSpPr>
          <p:cNvPr id="28685" name="Rectangle 17"/>
          <p:cNvSpPr>
            <a:spLocks noChangeArrowheads="1"/>
          </p:cNvSpPr>
          <p:nvPr/>
        </p:nvSpPr>
        <p:spPr bwMode="auto">
          <a:xfrm>
            <a:off x="990600" y="2895600"/>
            <a:ext cx="7848600" cy="838200"/>
          </a:xfrm>
          <a:prstGeom prst="rect">
            <a:avLst/>
          </a:prstGeom>
          <a:noFill/>
          <a:ln w="25400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/>
          </a:p>
        </p:txBody>
      </p:sp>
      <p:sp>
        <p:nvSpPr>
          <p:cNvPr id="28686" name="Rectangle 21"/>
          <p:cNvSpPr>
            <a:spLocks noChangeArrowheads="1"/>
          </p:cNvSpPr>
          <p:nvPr/>
        </p:nvSpPr>
        <p:spPr bwMode="auto">
          <a:xfrm>
            <a:off x="1095375" y="2971800"/>
            <a:ext cx="10287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>
                <a:solidFill>
                  <a:srgbClr val="FF0000"/>
                </a:solidFill>
              </a:rPr>
              <a:t>Client</a:t>
            </a:r>
            <a:endParaRPr lang="en-US" sz="1800">
              <a:solidFill>
                <a:srgbClr val="FF0000"/>
              </a:solidFill>
            </a:endParaRPr>
          </a:p>
        </p:txBody>
      </p:sp>
      <p:sp>
        <p:nvSpPr>
          <p:cNvPr id="28687" name="Rectangle 18"/>
          <p:cNvSpPr>
            <a:spLocks noChangeArrowheads="1"/>
          </p:cNvSpPr>
          <p:nvPr/>
        </p:nvSpPr>
        <p:spPr bwMode="auto">
          <a:xfrm>
            <a:off x="5553075" y="3084513"/>
            <a:ext cx="33623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/>
              <a:t>HTML, JavaScript, CSS</a:t>
            </a: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Rectangle 1"/>
          <p:cNvSpPr>
            <a:spLocks noChangeArrowheads="1"/>
          </p:cNvSpPr>
          <p:nvPr/>
        </p:nvSpPr>
        <p:spPr bwMode="auto">
          <a:xfrm>
            <a:off x="3111500" y="1709738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Client</a:t>
            </a:r>
          </a:p>
        </p:txBody>
      </p:sp>
      <p:sp>
        <p:nvSpPr>
          <p:cNvPr id="29702" name="Rectangle 6"/>
          <p:cNvSpPr>
            <a:spLocks noChangeArrowheads="1"/>
          </p:cNvSpPr>
          <p:nvPr/>
        </p:nvSpPr>
        <p:spPr bwMode="auto">
          <a:xfrm>
            <a:off x="3098800" y="2971800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Presentation</a:t>
            </a:r>
          </a:p>
        </p:txBody>
      </p:sp>
      <p:sp>
        <p:nvSpPr>
          <p:cNvPr id="29703" name="Rectangle 7"/>
          <p:cNvSpPr>
            <a:spLocks noChangeArrowheads="1"/>
          </p:cNvSpPr>
          <p:nvPr/>
        </p:nvSpPr>
        <p:spPr bwMode="auto">
          <a:xfrm>
            <a:off x="3111500" y="42322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Logic</a:t>
            </a:r>
          </a:p>
        </p:txBody>
      </p:sp>
      <p:sp>
        <p:nvSpPr>
          <p:cNvPr id="29704" name="Rectangle 8"/>
          <p:cNvSpPr>
            <a:spLocks noChangeArrowheads="1"/>
          </p:cNvSpPr>
          <p:nvPr/>
        </p:nvSpPr>
        <p:spPr bwMode="auto">
          <a:xfrm>
            <a:off x="3098800" y="54895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Database</a:t>
            </a:r>
          </a:p>
        </p:txBody>
      </p:sp>
      <p:sp>
        <p:nvSpPr>
          <p:cNvPr id="29705" name="Up-Down Arrow 3"/>
          <p:cNvSpPr>
            <a:spLocks noChangeArrowheads="1"/>
          </p:cNvSpPr>
          <p:nvPr/>
        </p:nvSpPr>
        <p:spPr bwMode="auto">
          <a:xfrm>
            <a:off x="4114800" y="24796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/>
          </a:p>
        </p:txBody>
      </p:sp>
      <p:sp>
        <p:nvSpPr>
          <p:cNvPr id="29706" name="Up-Down Arrow 14"/>
          <p:cNvSpPr>
            <a:spLocks noChangeArrowheads="1"/>
          </p:cNvSpPr>
          <p:nvPr/>
        </p:nvSpPr>
        <p:spPr bwMode="auto">
          <a:xfrm>
            <a:off x="4114800" y="3733800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/>
          </a:p>
        </p:txBody>
      </p:sp>
      <p:sp>
        <p:nvSpPr>
          <p:cNvPr id="29707" name="Up-Down Arrow 15"/>
          <p:cNvSpPr>
            <a:spLocks noChangeArrowheads="1"/>
          </p:cNvSpPr>
          <p:nvPr/>
        </p:nvSpPr>
        <p:spPr bwMode="auto">
          <a:xfrm>
            <a:off x="4114800" y="49942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152400" y="990600"/>
            <a:ext cx="838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  <a:defRPr/>
            </a:pPr>
            <a:r>
              <a:rPr lang="en-US" sz="2800" dirty="0"/>
              <a:t>	How to implement a Web application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		</a:t>
            </a:r>
          </a:p>
        </p:txBody>
      </p:sp>
      <p:sp>
        <p:nvSpPr>
          <p:cNvPr id="29709" name="Rectangle 19"/>
          <p:cNvSpPr>
            <a:spLocks noChangeArrowheads="1"/>
          </p:cNvSpPr>
          <p:nvPr/>
        </p:nvSpPr>
        <p:spPr bwMode="auto">
          <a:xfrm>
            <a:off x="990600" y="4187825"/>
            <a:ext cx="7772400" cy="765175"/>
          </a:xfrm>
          <a:prstGeom prst="rect">
            <a:avLst/>
          </a:prstGeom>
          <a:noFill/>
          <a:ln w="25400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29710" name="Rectangle 22"/>
          <p:cNvSpPr>
            <a:spLocks noChangeArrowheads="1"/>
          </p:cNvSpPr>
          <p:nvPr/>
        </p:nvSpPr>
        <p:spPr bwMode="auto">
          <a:xfrm>
            <a:off x="1104900" y="4262438"/>
            <a:ext cx="1028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>
                <a:solidFill>
                  <a:srgbClr val="00B050"/>
                </a:solidFill>
              </a:rPr>
              <a:t>Server</a:t>
            </a:r>
            <a:endParaRPr lang="en-US" sz="1800">
              <a:solidFill>
                <a:srgbClr val="00B050"/>
              </a:solidFill>
            </a:endParaRPr>
          </a:p>
        </p:txBody>
      </p:sp>
      <p:sp>
        <p:nvSpPr>
          <p:cNvPr id="29711" name="Rectangle 18"/>
          <p:cNvSpPr>
            <a:spLocks noChangeArrowheads="1"/>
          </p:cNvSpPr>
          <p:nvPr/>
        </p:nvSpPr>
        <p:spPr bwMode="auto">
          <a:xfrm>
            <a:off x="5553075" y="4338638"/>
            <a:ext cx="336232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/>
              <a:t>PHP, ASP, Python, Java</a:t>
            </a:r>
            <a:endParaRPr lang="en-US"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5" name="Rectangle 1"/>
          <p:cNvSpPr>
            <a:spLocks noChangeArrowheads="1"/>
          </p:cNvSpPr>
          <p:nvPr/>
        </p:nvSpPr>
        <p:spPr bwMode="auto">
          <a:xfrm>
            <a:off x="3111500" y="1709738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Client</a:t>
            </a:r>
          </a:p>
        </p:txBody>
      </p:sp>
      <p:sp>
        <p:nvSpPr>
          <p:cNvPr id="30726" name="Rectangle 6"/>
          <p:cNvSpPr>
            <a:spLocks noChangeArrowheads="1"/>
          </p:cNvSpPr>
          <p:nvPr/>
        </p:nvSpPr>
        <p:spPr bwMode="auto">
          <a:xfrm>
            <a:off x="3098800" y="2971800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Presentation</a:t>
            </a:r>
          </a:p>
        </p:txBody>
      </p:sp>
      <p:sp>
        <p:nvSpPr>
          <p:cNvPr id="30727" name="Rectangle 7"/>
          <p:cNvSpPr>
            <a:spLocks noChangeArrowheads="1"/>
          </p:cNvSpPr>
          <p:nvPr/>
        </p:nvSpPr>
        <p:spPr bwMode="auto">
          <a:xfrm>
            <a:off x="3111500" y="42322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Logic</a:t>
            </a:r>
          </a:p>
        </p:txBody>
      </p:sp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3098800" y="54895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Database</a:t>
            </a:r>
          </a:p>
        </p:txBody>
      </p:sp>
      <p:sp>
        <p:nvSpPr>
          <p:cNvPr id="30729" name="Up-Down Arrow 3"/>
          <p:cNvSpPr>
            <a:spLocks noChangeArrowheads="1"/>
          </p:cNvSpPr>
          <p:nvPr/>
        </p:nvSpPr>
        <p:spPr bwMode="auto">
          <a:xfrm>
            <a:off x="4114800" y="24796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/>
          </a:p>
        </p:txBody>
      </p:sp>
      <p:sp>
        <p:nvSpPr>
          <p:cNvPr id="30730" name="Up-Down Arrow 14"/>
          <p:cNvSpPr>
            <a:spLocks noChangeArrowheads="1"/>
          </p:cNvSpPr>
          <p:nvPr/>
        </p:nvSpPr>
        <p:spPr bwMode="auto">
          <a:xfrm>
            <a:off x="4114800" y="3733800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/>
          </a:p>
        </p:txBody>
      </p:sp>
      <p:sp>
        <p:nvSpPr>
          <p:cNvPr id="30731" name="Up-Down Arrow 15"/>
          <p:cNvSpPr>
            <a:spLocks noChangeArrowheads="1"/>
          </p:cNvSpPr>
          <p:nvPr/>
        </p:nvSpPr>
        <p:spPr bwMode="auto">
          <a:xfrm>
            <a:off x="4114800" y="49942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152400" y="990600"/>
            <a:ext cx="838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  <a:defRPr/>
            </a:pPr>
            <a:r>
              <a:rPr lang="en-US" sz="2800" dirty="0"/>
              <a:t>How to implement a Web application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			</a:t>
            </a:r>
          </a:p>
        </p:txBody>
      </p:sp>
      <p:sp>
        <p:nvSpPr>
          <p:cNvPr id="30733" name="Rectangle 19"/>
          <p:cNvSpPr>
            <a:spLocks noChangeArrowheads="1"/>
          </p:cNvSpPr>
          <p:nvPr/>
        </p:nvSpPr>
        <p:spPr bwMode="auto">
          <a:xfrm>
            <a:off x="990600" y="4187825"/>
            <a:ext cx="6553200" cy="2098675"/>
          </a:xfrm>
          <a:prstGeom prst="rect">
            <a:avLst/>
          </a:prstGeom>
          <a:noFill/>
          <a:ln w="25400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30734" name="Rectangle 22"/>
          <p:cNvSpPr>
            <a:spLocks noChangeArrowheads="1"/>
          </p:cNvSpPr>
          <p:nvPr/>
        </p:nvSpPr>
        <p:spPr bwMode="auto">
          <a:xfrm>
            <a:off x="1104900" y="4262438"/>
            <a:ext cx="1028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>
                <a:solidFill>
                  <a:srgbClr val="00B050"/>
                </a:solidFill>
              </a:rPr>
              <a:t>Server</a:t>
            </a:r>
            <a:endParaRPr lang="en-US" sz="1800">
              <a:solidFill>
                <a:srgbClr val="00B050"/>
              </a:solidFill>
            </a:endParaRPr>
          </a:p>
        </p:txBody>
      </p:sp>
      <p:sp>
        <p:nvSpPr>
          <p:cNvPr id="30735" name="Rectangle 18"/>
          <p:cNvSpPr>
            <a:spLocks noChangeArrowheads="1"/>
          </p:cNvSpPr>
          <p:nvPr/>
        </p:nvSpPr>
        <p:spPr bwMode="auto">
          <a:xfrm>
            <a:off x="4343400" y="3767138"/>
            <a:ext cx="48006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/>
              <a:t>LAMP – </a:t>
            </a:r>
            <a:r>
              <a:rPr lang="en-US" sz="2000"/>
              <a:t>Linux, Apache, MySQL, PHP</a:t>
            </a:r>
            <a:endParaRPr lang="en-US" sz="1600"/>
          </a:p>
        </p:txBody>
      </p:sp>
      <p:sp>
        <p:nvSpPr>
          <p:cNvPr id="30736" name="Rectangle 20"/>
          <p:cNvSpPr>
            <a:spLocks noChangeArrowheads="1"/>
          </p:cNvSpPr>
          <p:nvPr/>
        </p:nvSpPr>
        <p:spPr bwMode="auto">
          <a:xfrm>
            <a:off x="5562600" y="4344988"/>
            <a:ext cx="1676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>
                <a:solidFill>
                  <a:srgbClr val="00B050"/>
                </a:solidFill>
              </a:rPr>
              <a:t>Web Server</a:t>
            </a:r>
            <a:endParaRPr lang="en-US" sz="1800">
              <a:solidFill>
                <a:srgbClr val="00B050"/>
              </a:solidFill>
            </a:endParaRPr>
          </a:p>
        </p:txBody>
      </p:sp>
      <p:sp>
        <p:nvSpPr>
          <p:cNvPr id="30737" name="Rectangle 24"/>
          <p:cNvSpPr>
            <a:spLocks noChangeArrowheads="1"/>
          </p:cNvSpPr>
          <p:nvPr/>
        </p:nvSpPr>
        <p:spPr bwMode="auto">
          <a:xfrm>
            <a:off x="5562600" y="5602288"/>
            <a:ext cx="1676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>
                <a:solidFill>
                  <a:srgbClr val="00B050"/>
                </a:solidFill>
              </a:rPr>
              <a:t>DB Server</a:t>
            </a:r>
            <a:endParaRPr lang="en-US" sz="1800">
              <a:solidFill>
                <a:srgbClr val="00B05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Framework:</a:t>
            </a:r>
          </a:p>
          <a:p>
            <a:pPr lvl="1"/>
            <a:r>
              <a:rPr lang="en-US" dirty="0"/>
              <a:t>LAMP</a:t>
            </a:r>
          </a:p>
          <a:p>
            <a:pPr lvl="1"/>
            <a:r>
              <a:rPr lang="en-US" dirty="0"/>
              <a:t>Client side:</a:t>
            </a:r>
          </a:p>
          <a:p>
            <a:pPr lvl="2"/>
            <a:r>
              <a:rPr lang="en-US" dirty="0"/>
              <a:t>Examples: CSS, Flash, HTML, DHTML, </a:t>
            </a:r>
            <a:r>
              <a:rPr lang="en-US" dirty="0" err="1"/>
              <a:t>Javascipt</a:t>
            </a:r>
            <a:endParaRPr lang="en-US" dirty="0"/>
          </a:p>
          <a:p>
            <a:pPr lvl="1"/>
            <a:r>
              <a:rPr lang="en-US" dirty="0"/>
              <a:t>Server side:</a:t>
            </a:r>
          </a:p>
          <a:p>
            <a:pPr lvl="2"/>
            <a:r>
              <a:rPr lang="en-US" dirty="0"/>
              <a:t>Examples: ASP, Java, Perl, PHP, Python, Ruby</a:t>
            </a:r>
          </a:p>
          <a:p>
            <a:pPr lvl="1"/>
            <a:r>
              <a:rPr lang="en-US" dirty="0"/>
              <a:t>Web server:</a:t>
            </a:r>
          </a:p>
          <a:p>
            <a:pPr lvl="2"/>
            <a:r>
              <a:rPr lang="en-US" dirty="0"/>
              <a:t>Examples: Apache, Flask</a:t>
            </a:r>
          </a:p>
          <a:p>
            <a:pPr lvl="1"/>
            <a:r>
              <a:rPr lang="en-US" dirty="0"/>
              <a:t>Database:</a:t>
            </a:r>
          </a:p>
          <a:p>
            <a:pPr lvl="2"/>
            <a:r>
              <a:rPr lang="en-US" dirty="0"/>
              <a:t>Examples: MySQL, Oracle, </a:t>
            </a:r>
            <a:r>
              <a:rPr lang="en-US" dirty="0" err="1"/>
              <a:t>Postgres</a:t>
            </a:r>
            <a:endParaRPr lang="en-US" dirty="0"/>
          </a:p>
          <a:p>
            <a:pPr lvl="1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Common tools for building web apps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7" name="Rectangle 1"/>
          <p:cNvSpPr>
            <a:spLocks noChangeArrowheads="1"/>
          </p:cNvSpPr>
          <p:nvPr/>
        </p:nvSpPr>
        <p:spPr bwMode="auto">
          <a:xfrm>
            <a:off x="3111500" y="1709738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Client</a:t>
            </a:r>
          </a:p>
        </p:txBody>
      </p:sp>
      <p:sp>
        <p:nvSpPr>
          <p:cNvPr id="33798" name="Rectangle 6"/>
          <p:cNvSpPr>
            <a:spLocks noChangeArrowheads="1"/>
          </p:cNvSpPr>
          <p:nvPr/>
        </p:nvSpPr>
        <p:spPr bwMode="auto">
          <a:xfrm>
            <a:off x="3098800" y="2971800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Presentation</a:t>
            </a:r>
          </a:p>
        </p:txBody>
      </p:sp>
      <p:sp>
        <p:nvSpPr>
          <p:cNvPr id="33799" name="Rectangle 7"/>
          <p:cNvSpPr>
            <a:spLocks noChangeArrowheads="1"/>
          </p:cNvSpPr>
          <p:nvPr/>
        </p:nvSpPr>
        <p:spPr bwMode="auto">
          <a:xfrm>
            <a:off x="3111500" y="42322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Logic</a:t>
            </a:r>
          </a:p>
        </p:txBody>
      </p:sp>
      <p:sp>
        <p:nvSpPr>
          <p:cNvPr id="33800" name="Rectangle 8"/>
          <p:cNvSpPr>
            <a:spLocks noChangeArrowheads="1"/>
          </p:cNvSpPr>
          <p:nvPr/>
        </p:nvSpPr>
        <p:spPr bwMode="auto">
          <a:xfrm>
            <a:off x="3098800" y="5489575"/>
            <a:ext cx="2362200" cy="68580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>
              <a:buFontTx/>
              <a:buNone/>
            </a:pPr>
            <a:r>
              <a:rPr lang="en-US"/>
              <a:t>Database</a:t>
            </a:r>
          </a:p>
        </p:txBody>
      </p:sp>
      <p:sp>
        <p:nvSpPr>
          <p:cNvPr id="33801" name="Up-Down Arrow 3"/>
          <p:cNvSpPr>
            <a:spLocks noChangeArrowheads="1"/>
          </p:cNvSpPr>
          <p:nvPr/>
        </p:nvSpPr>
        <p:spPr bwMode="auto">
          <a:xfrm>
            <a:off x="4114800" y="24796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/>
          </a:p>
        </p:txBody>
      </p:sp>
      <p:sp>
        <p:nvSpPr>
          <p:cNvPr id="33802" name="Up-Down Arrow 14"/>
          <p:cNvSpPr>
            <a:spLocks noChangeArrowheads="1"/>
          </p:cNvSpPr>
          <p:nvPr/>
        </p:nvSpPr>
        <p:spPr bwMode="auto">
          <a:xfrm>
            <a:off x="4114800" y="3733800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/>
          </a:p>
        </p:txBody>
      </p:sp>
      <p:sp>
        <p:nvSpPr>
          <p:cNvPr id="33803" name="Up-Down Arrow 15"/>
          <p:cNvSpPr>
            <a:spLocks noChangeArrowheads="1"/>
          </p:cNvSpPr>
          <p:nvPr/>
        </p:nvSpPr>
        <p:spPr bwMode="auto">
          <a:xfrm>
            <a:off x="4114800" y="4994275"/>
            <a:ext cx="165100" cy="415925"/>
          </a:xfrm>
          <a:prstGeom prst="upDownArrow">
            <a:avLst>
              <a:gd name="adj1" fmla="val 50000"/>
              <a:gd name="adj2" fmla="val 50046"/>
            </a:avLst>
          </a:prstGeom>
          <a:ln>
            <a:headEnd/>
            <a:tailE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/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152400" y="990600"/>
            <a:ext cx="83820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  <a:defRPr/>
            </a:pPr>
            <a:r>
              <a:rPr lang="en-US" sz="2800" dirty="0"/>
              <a:t>We will help you with project tutorials</a:t>
            </a:r>
          </a:p>
          <a:p>
            <a:pPr marL="0" indent="0">
              <a:buFontTx/>
              <a:buNone/>
              <a:defRPr/>
            </a:pPr>
            <a:r>
              <a:rPr lang="en-US" sz="2800" dirty="0"/>
              <a:t>			</a:t>
            </a:r>
          </a:p>
        </p:txBody>
      </p:sp>
      <p:sp>
        <p:nvSpPr>
          <p:cNvPr id="33805" name="Rectangle 17"/>
          <p:cNvSpPr>
            <a:spLocks noChangeArrowheads="1"/>
          </p:cNvSpPr>
          <p:nvPr/>
        </p:nvSpPr>
        <p:spPr bwMode="auto">
          <a:xfrm>
            <a:off x="990600" y="2930525"/>
            <a:ext cx="4648200" cy="1644650"/>
          </a:xfrm>
          <a:prstGeom prst="rect">
            <a:avLst/>
          </a:prstGeom>
          <a:noFill/>
          <a:ln w="25400" algn="ctr">
            <a:solidFill>
              <a:srgbClr val="FF000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/>
          </a:p>
        </p:txBody>
      </p:sp>
      <p:sp>
        <p:nvSpPr>
          <p:cNvPr id="33806" name="Rectangle 19"/>
          <p:cNvSpPr>
            <a:spLocks noChangeArrowheads="1"/>
          </p:cNvSpPr>
          <p:nvPr/>
        </p:nvSpPr>
        <p:spPr bwMode="auto">
          <a:xfrm>
            <a:off x="990600" y="4598988"/>
            <a:ext cx="4648200" cy="1676400"/>
          </a:xfrm>
          <a:prstGeom prst="rect">
            <a:avLst/>
          </a:prstGeom>
          <a:noFill/>
          <a:ln w="25400" algn="ctr">
            <a:solidFill>
              <a:srgbClr val="00B050"/>
            </a:solidFill>
            <a:prstDash val="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endParaRPr lang="en-US">
              <a:solidFill>
                <a:srgbClr val="00B050"/>
              </a:solidFill>
            </a:endParaRPr>
          </a:p>
        </p:txBody>
      </p:sp>
      <p:sp>
        <p:nvSpPr>
          <p:cNvPr id="33807" name="Rectangle 21"/>
          <p:cNvSpPr>
            <a:spLocks noChangeArrowheads="1"/>
          </p:cNvSpPr>
          <p:nvPr/>
        </p:nvSpPr>
        <p:spPr bwMode="auto">
          <a:xfrm>
            <a:off x="1104900" y="3005138"/>
            <a:ext cx="1028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>
                <a:solidFill>
                  <a:srgbClr val="FF0000"/>
                </a:solidFill>
              </a:rPr>
              <a:t>Client</a:t>
            </a:r>
            <a:endParaRPr lang="en-US" sz="1800">
              <a:solidFill>
                <a:srgbClr val="FF0000"/>
              </a:solidFill>
            </a:endParaRPr>
          </a:p>
        </p:txBody>
      </p:sp>
      <p:sp>
        <p:nvSpPr>
          <p:cNvPr id="33808" name="Rectangle 22"/>
          <p:cNvSpPr>
            <a:spLocks noChangeArrowheads="1"/>
          </p:cNvSpPr>
          <p:nvPr/>
        </p:nvSpPr>
        <p:spPr bwMode="auto">
          <a:xfrm>
            <a:off x="1100138" y="4684713"/>
            <a:ext cx="10287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>
                <a:solidFill>
                  <a:srgbClr val="00B050"/>
                </a:solidFill>
              </a:rPr>
              <a:t>Server</a:t>
            </a:r>
            <a:endParaRPr lang="en-US" sz="1800">
              <a:solidFill>
                <a:srgbClr val="00B050"/>
              </a:solidFill>
            </a:endParaRPr>
          </a:p>
        </p:txBody>
      </p:sp>
      <p:sp>
        <p:nvSpPr>
          <p:cNvPr id="33809" name="Rectangle 18"/>
          <p:cNvSpPr>
            <a:spLocks noChangeArrowheads="1"/>
          </p:cNvSpPr>
          <p:nvPr/>
        </p:nvSpPr>
        <p:spPr bwMode="auto">
          <a:xfrm>
            <a:off x="5791200" y="5205413"/>
            <a:ext cx="2819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>
                <a:solidFill>
                  <a:srgbClr val="00B050"/>
                </a:solidFill>
              </a:rPr>
              <a:t>DB Programming</a:t>
            </a:r>
            <a:endParaRPr lang="en-US" sz="1800">
              <a:solidFill>
                <a:srgbClr val="00B050"/>
              </a:solidFill>
            </a:endParaRPr>
          </a:p>
        </p:txBody>
      </p:sp>
      <p:sp>
        <p:nvSpPr>
          <p:cNvPr id="33810" name="Rectangle 20"/>
          <p:cNvSpPr>
            <a:spLocks noChangeArrowheads="1"/>
          </p:cNvSpPr>
          <p:nvPr/>
        </p:nvSpPr>
        <p:spPr bwMode="auto">
          <a:xfrm>
            <a:off x="5791200" y="3500438"/>
            <a:ext cx="2819400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>
              <a:buFontTx/>
              <a:buNone/>
            </a:pPr>
            <a:r>
              <a:rPr lang="en-US">
                <a:solidFill>
                  <a:srgbClr val="FF0000"/>
                </a:solidFill>
              </a:rPr>
              <a:t>Web Programming</a:t>
            </a:r>
            <a:endParaRPr lang="en-US" sz="1800">
              <a:solidFill>
                <a:srgbClr val="FF0000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Project tips</a:t>
            </a:r>
          </a:p>
        </p:txBody>
      </p:sp>
      <p:sp>
        <p:nvSpPr>
          <p:cNvPr id="3482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Read Projects page on the Webpage to get started</a:t>
            </a:r>
          </a:p>
          <a:p>
            <a:r>
              <a:rPr lang="en-US" dirty="0"/>
              <a:t>I have provided development environment</a:t>
            </a:r>
          </a:p>
          <a:p>
            <a:pPr lvl="1"/>
            <a:r>
              <a:rPr lang="en-US" dirty="0"/>
              <a:t>Database: MySQL</a:t>
            </a:r>
          </a:p>
          <a:p>
            <a:pPr lvl="1"/>
            <a:r>
              <a:rPr lang="en-US" dirty="0"/>
              <a:t>Web server: Apache, Flask</a:t>
            </a:r>
          </a:p>
          <a:p>
            <a:r>
              <a:rPr lang="en-US" dirty="0"/>
              <a:t>Start early</a:t>
            </a:r>
          </a:p>
          <a:p>
            <a:pPr lvl="1"/>
            <a:r>
              <a:rPr lang="en-US" dirty="0"/>
              <a:t>Unexpected issues</a:t>
            </a:r>
          </a:p>
          <a:p>
            <a:pPr lvl="1"/>
            <a:r>
              <a:rPr lang="en-US" dirty="0"/>
              <a:t>Form groups now</a:t>
            </a:r>
          </a:p>
          <a:p>
            <a:r>
              <a:rPr lang="en-US" dirty="0"/>
              <a:t>Have a questions? Problem forming group?</a:t>
            </a:r>
          </a:p>
          <a:p>
            <a:pPr lvl="1"/>
            <a:r>
              <a:rPr lang="en-US" dirty="0"/>
              <a:t>Post to Canvas</a:t>
            </a: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late">
  <a:themeElements>
    <a:clrScheme name="Slate">
      <a:dk1>
        <a:sysClr val="windowText" lastClr="000000"/>
      </a:dk1>
      <a:lt1>
        <a:sysClr val="window" lastClr="FFFFFF"/>
      </a:lt1>
      <a:dk2>
        <a:srgbClr val="212123"/>
      </a:dk2>
      <a:lt2>
        <a:srgbClr val="DADADA"/>
      </a:lt2>
      <a:accent1>
        <a:srgbClr val="BC451B"/>
      </a:accent1>
      <a:accent2>
        <a:srgbClr val="D3BA68"/>
      </a:accent2>
      <a:accent3>
        <a:srgbClr val="BB8640"/>
      </a:accent3>
      <a:accent4>
        <a:srgbClr val="AD9277"/>
      </a:accent4>
      <a:accent5>
        <a:srgbClr val="A55A43"/>
      </a:accent5>
      <a:accent6>
        <a:srgbClr val="AD9D7B"/>
      </a:accent6>
      <a:hlink>
        <a:srgbClr val="E98052"/>
      </a:hlink>
      <a:folHlink>
        <a:srgbClr val="F4B69B"/>
      </a:folHlink>
    </a:clrScheme>
    <a:fontScheme name="Slate">
      <a:maj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alisto MT" panose="02040603050505030304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late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lumMod val="110000"/>
              </a:schemeClr>
            </a:gs>
            <a:gs pos="100000">
              <a:schemeClr val="phClr">
                <a:tint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63500" dist="25400" dir="5400000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 prst="hardEdge"/>
          </a:sp3d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lumMod val="80000"/>
              </a:schemeClr>
              <a:schemeClr val="phClr">
                <a:tint val="98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ate" id="{C3F70B94-7CE9-428E-ADC1-3269CC2C3385}" vid="{3F2DE9A5-64E6-437C-A389-CC4477E817E8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TM04033929[[fn=Slate]]</Template>
  <TotalTime>24574</TotalTime>
  <Words>1460</Words>
  <Application>Microsoft Office PowerPoint</Application>
  <PresentationFormat>On-screen Show (4:3)</PresentationFormat>
  <Paragraphs>368</Paragraphs>
  <Slides>39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3" baseType="lpstr">
      <vt:lpstr>Calisto MT</vt:lpstr>
      <vt:lpstr>Times New Roman</vt:lpstr>
      <vt:lpstr>Wingdings 2</vt:lpstr>
      <vt:lpstr>Slate</vt:lpstr>
      <vt:lpstr>A Database-Driven Web-based Information system </vt:lpstr>
      <vt:lpstr>The most important slide</vt:lpstr>
      <vt:lpstr>What are some cool projects of the past?</vt:lpstr>
      <vt:lpstr>Some other interesting project ideas?</vt:lpstr>
      <vt:lpstr>Some other interesting project ideas?</vt:lpstr>
      <vt:lpstr>Fall 2025 projects</vt:lpstr>
      <vt:lpstr>Fall 2025 projects</vt:lpstr>
      <vt:lpstr>Fall 2024 projects</vt:lpstr>
      <vt:lpstr>Fall 2024 projects</vt:lpstr>
      <vt:lpstr>Fall 2024 projects</vt:lpstr>
      <vt:lpstr>Fall 2023 projects</vt:lpstr>
      <vt:lpstr>Fall 2024 projects</vt:lpstr>
      <vt:lpstr>Fall 2022 projects</vt:lpstr>
      <vt:lpstr>Fall 2022 projects</vt:lpstr>
      <vt:lpstr>Our expectation for projects:  STAGES</vt:lpstr>
      <vt:lpstr>Our expectation for projects: GRADING</vt:lpstr>
      <vt:lpstr>Our expectation for projects: GRADING </vt:lpstr>
      <vt:lpstr>Some other cool projects in the past?</vt:lpstr>
      <vt:lpstr>Project requirements:</vt:lpstr>
      <vt:lpstr>Data requirements</vt:lpstr>
      <vt:lpstr>Project requirements</vt:lpstr>
      <vt:lpstr>Advanced Functions</vt:lpstr>
      <vt:lpstr>Advanced Functions</vt:lpstr>
      <vt:lpstr>Google Maps does not count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Common tools for building web apps</vt:lpstr>
      <vt:lpstr>PowerPoint Presentation</vt:lpstr>
      <vt:lpstr>Project tips</vt:lpstr>
    </vt:vector>
  </TitlesOfParts>
  <Company>uw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Database Systems</dc:title>
  <dc:creator>cse</dc:creator>
  <cp:lastModifiedBy>Tim Weninger</cp:lastModifiedBy>
  <cp:revision>511</cp:revision>
  <cp:lastPrinted>2012-06-04T15:16:46Z</cp:lastPrinted>
  <dcterms:created xsi:type="dcterms:W3CDTF">1998-01-01T22:48:26Z</dcterms:created>
  <dcterms:modified xsi:type="dcterms:W3CDTF">2026-08-30T20:33:45Z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95</vt:i4>
  </property>
  <property fmtid="{D5CDD505-2E9C-101B-9397-08002B2CF9AE}" pid="5" name="ScreenSize">
    <vt:i4>2</vt:i4>
  </property>
  <property fmtid="{D5CDD505-2E9C-101B-9397-08002B2CF9AE}" pid="6" name="ScreenUsage">
    <vt:i4>3</vt:i4>
  </property>
  <property fmtid="{D5CDD505-2E9C-101B-9397-08002B2CF9AE}" pid="7" name="MailAddress">
    <vt:lpwstr>alon@cs.washington.edu</vt:lpwstr>
  </property>
  <property fmtid="{D5CDD505-2E9C-101B-9397-08002B2CF9AE}" pid="8" name="HomePage">
    <vt:lpwstr>http://www.cs.washington.edu/homes/alon</vt:lpwstr>
  </property>
  <property fmtid="{D5CDD505-2E9C-101B-9397-08002B2CF9AE}" pid="9" name="Other">
    <vt:lpwstr/>
  </property>
  <property fmtid="{D5CDD505-2E9C-101B-9397-08002B2CF9AE}" pid="10" name="DownloadOriginal">
    <vt:bool>true</vt:bool>
  </property>
  <property fmtid="{D5CDD505-2E9C-101B-9397-08002B2CF9AE}" pid="11" name="DownloadIEButton">
    <vt:bool>false</vt:bool>
  </property>
  <property fmtid="{D5CDD505-2E9C-101B-9397-08002B2CF9AE}" pid="12" name="UseBrowserColor">
    <vt:bool>true</vt:bool>
  </property>
  <property fmtid="{D5CDD505-2E9C-101B-9397-08002B2CF9AE}" pid="13" name="BackColor">
    <vt:i4>15132390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2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G:\taweb\lectures\lecture1\lecture1\</vt:lpwstr>
  </property>
</Properties>
</file>